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33" r:id="rId3"/>
    <p:sldId id="266" r:id="rId4"/>
    <p:sldId id="258" r:id="rId5"/>
    <p:sldId id="343" r:id="rId6"/>
    <p:sldId id="259" r:id="rId7"/>
    <p:sldId id="334" r:id="rId8"/>
    <p:sldId id="335" r:id="rId9"/>
    <p:sldId id="265" r:id="rId10"/>
    <p:sldId id="336" r:id="rId11"/>
    <p:sldId id="339" r:id="rId12"/>
    <p:sldId id="261" r:id="rId13"/>
    <p:sldId id="337" r:id="rId14"/>
    <p:sldId id="338" r:id="rId15"/>
    <p:sldId id="262" r:id="rId16"/>
    <p:sldId id="263" r:id="rId17"/>
    <p:sldId id="340" r:id="rId18"/>
    <p:sldId id="341" r:id="rId19"/>
    <p:sldId id="264" r:id="rId20"/>
    <p:sldId id="34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8BDD7"/>
    <a:srgbClr val="4694DA"/>
    <a:srgbClr val="1B2E51"/>
    <a:srgbClr val="BDE7F1"/>
    <a:srgbClr val="47B1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70" autoAdjust="0"/>
    <p:restoredTop sz="94660"/>
  </p:normalViewPr>
  <p:slideViewPr>
    <p:cSldViewPr snapToGrid="0">
      <p:cViewPr varScale="1">
        <p:scale>
          <a:sx n="88" d="100"/>
          <a:sy n="88" d="100"/>
        </p:scale>
        <p:origin x="-494"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9729518502344619E-2"/>
          <c:y val="0.21065079114368818"/>
          <c:w val="0.52554016434071438"/>
          <c:h val="0.6585081577281241"/>
        </c:manualLayout>
      </c:layout>
      <c:pieChart>
        <c:varyColors val="1"/>
        <c:ser>
          <c:idx val="0"/>
          <c:order val="0"/>
          <c:tx>
            <c:strRef>
              <c:f>Лист1!$B$1</c:f>
              <c:strCache>
                <c:ptCount val="1"/>
                <c:pt idx="0">
                  <c:v>Структура заболеваемости.</c:v>
                </c:pt>
              </c:strCache>
            </c:strRef>
          </c:tx>
          <c:spPr>
            <a:ln>
              <a:noFill/>
            </a:ln>
          </c:spPr>
          <c:dPt>
            <c:idx val="0"/>
            <c:explosion val="17"/>
            <c:spPr>
              <a:pattFill prst="dkUpDiag">
                <a:fgClr>
                  <a:schemeClr val="bg1"/>
                </a:fgClr>
                <a:bgClr>
                  <a:schemeClr val="bg1">
                    <a:lumMod val="50000"/>
                  </a:schemeClr>
                </a:bgClr>
              </a:pattFill>
              <a:ln>
                <a:noFill/>
              </a:ln>
            </c:spPr>
            <c:extLst xmlns:c16r2="http://schemas.microsoft.com/office/drawing/2015/06/chart">
              <c:ext xmlns:c16="http://schemas.microsoft.com/office/drawing/2014/chart" uri="{C3380CC4-5D6E-409C-BE32-E72D297353CC}">
                <c16:uniqueId val="{00000001-001A-4885-BF2B-C1A083831292}"/>
              </c:ext>
            </c:extLst>
          </c:dPt>
          <c:dPt>
            <c:idx val="1"/>
            <c:explosion val="4"/>
            <c:spPr>
              <a:solidFill>
                <a:schemeClr val="accent4">
                  <a:lumMod val="75000"/>
                </a:schemeClr>
              </a:solidFill>
              <a:ln>
                <a:noFill/>
              </a:ln>
            </c:spPr>
            <c:extLst xmlns:c16r2="http://schemas.microsoft.com/office/drawing/2015/06/chart">
              <c:ext xmlns:c16="http://schemas.microsoft.com/office/drawing/2014/chart" uri="{C3380CC4-5D6E-409C-BE32-E72D297353CC}">
                <c16:uniqueId val="{00000003-001A-4885-BF2B-C1A083831292}"/>
              </c:ext>
            </c:extLst>
          </c:dPt>
          <c:dPt>
            <c:idx val="2"/>
            <c:explosion val="4"/>
            <c:spPr>
              <a:solidFill>
                <a:srgbClr val="00664D"/>
              </a:solidFill>
              <a:ln>
                <a:noFill/>
              </a:ln>
            </c:spPr>
            <c:extLst xmlns:c16r2="http://schemas.microsoft.com/office/drawing/2015/06/chart">
              <c:ext xmlns:c16="http://schemas.microsoft.com/office/drawing/2014/chart" uri="{C3380CC4-5D6E-409C-BE32-E72D297353CC}">
                <c16:uniqueId val="{00000005-001A-4885-BF2B-C1A083831292}"/>
              </c:ext>
            </c:extLst>
          </c:dPt>
          <c:dPt>
            <c:idx val="3"/>
            <c:explosion val="6"/>
            <c:spPr>
              <a:solidFill>
                <a:srgbClr val="E74C3C"/>
              </a:solidFill>
              <a:ln>
                <a:noFill/>
              </a:ln>
            </c:spPr>
            <c:extLst xmlns:c16r2="http://schemas.microsoft.com/office/drawing/2015/06/chart">
              <c:ext xmlns:c16="http://schemas.microsoft.com/office/drawing/2014/chart" uri="{C3380CC4-5D6E-409C-BE32-E72D297353CC}">
                <c16:uniqueId val="{00000007-001A-4885-BF2B-C1A083831292}"/>
              </c:ext>
            </c:extLst>
          </c:dPt>
          <c:dPt>
            <c:idx val="4"/>
            <c:explosion val="6"/>
            <c:spPr>
              <a:solidFill>
                <a:srgbClr val="40BBB2"/>
              </a:solidFill>
              <a:ln>
                <a:noFill/>
              </a:ln>
            </c:spPr>
            <c:extLst xmlns:c16r2="http://schemas.microsoft.com/office/drawing/2015/06/chart">
              <c:ext xmlns:c16="http://schemas.microsoft.com/office/drawing/2014/chart" uri="{C3380CC4-5D6E-409C-BE32-E72D297353CC}">
                <c16:uniqueId val="{00000009-001A-4885-BF2B-C1A083831292}"/>
              </c:ext>
            </c:extLst>
          </c:dPt>
          <c:dPt>
            <c:idx val="5"/>
            <c:explosion val="6"/>
            <c:spPr>
              <a:solidFill>
                <a:srgbClr val="FFC000"/>
              </a:solidFill>
              <a:ln>
                <a:noFill/>
              </a:ln>
            </c:spPr>
            <c:extLst xmlns:c16r2="http://schemas.microsoft.com/office/drawing/2015/06/chart">
              <c:ext xmlns:c16="http://schemas.microsoft.com/office/drawing/2014/chart" uri="{C3380CC4-5D6E-409C-BE32-E72D297353CC}">
                <c16:uniqueId val="{0000000B-001A-4885-BF2B-C1A083831292}"/>
              </c:ext>
            </c:extLst>
          </c:dPt>
          <c:dPt>
            <c:idx val="6"/>
            <c:explosion val="7"/>
            <c:spPr>
              <a:solidFill>
                <a:schemeClr val="tx2">
                  <a:lumMod val="75000"/>
                </a:schemeClr>
              </a:solidFill>
              <a:ln>
                <a:noFill/>
              </a:ln>
            </c:spPr>
            <c:extLst xmlns:c16r2="http://schemas.microsoft.com/office/drawing/2015/06/chart">
              <c:ext xmlns:c16="http://schemas.microsoft.com/office/drawing/2014/chart" uri="{C3380CC4-5D6E-409C-BE32-E72D297353CC}">
                <c16:uniqueId val="{0000000D-001A-4885-BF2B-C1A083831292}"/>
              </c:ext>
            </c:extLst>
          </c:dPt>
          <c:dPt>
            <c:idx val="7"/>
            <c:explosion val="8"/>
            <c:extLst xmlns:c16r2="http://schemas.microsoft.com/office/drawing/2015/06/chart">
              <c:ext xmlns:c16="http://schemas.microsoft.com/office/drawing/2014/chart" uri="{C3380CC4-5D6E-409C-BE32-E72D297353CC}">
                <c16:uniqueId val="{0000000F-001A-4885-BF2B-C1A083831292}"/>
              </c:ext>
            </c:extLst>
          </c:dPt>
          <c:dPt>
            <c:idx val="8"/>
            <c:explosion val="7"/>
            <c:spPr>
              <a:solidFill>
                <a:srgbClr val="45E98F"/>
              </a:solidFill>
              <a:ln>
                <a:noFill/>
              </a:ln>
            </c:spPr>
            <c:extLst xmlns:c16r2="http://schemas.microsoft.com/office/drawing/2015/06/chart">
              <c:ext xmlns:c16="http://schemas.microsoft.com/office/drawing/2014/chart" uri="{C3380CC4-5D6E-409C-BE32-E72D297353CC}">
                <c16:uniqueId val="{00000011-001A-4885-BF2B-C1A083831292}"/>
              </c:ext>
            </c:extLst>
          </c:dPt>
          <c:dPt>
            <c:idx val="9"/>
            <c:explosion val="6"/>
            <c:extLst xmlns:c16r2="http://schemas.microsoft.com/office/drawing/2015/06/chart">
              <c:ext xmlns:c16="http://schemas.microsoft.com/office/drawing/2014/chart" uri="{C3380CC4-5D6E-409C-BE32-E72D297353CC}">
                <c16:uniqueId val="{00000013-001A-4885-BF2B-C1A083831292}"/>
              </c:ext>
            </c:extLst>
          </c:dPt>
          <c:dPt>
            <c:idx val="10"/>
            <c:explosion val="6"/>
            <c:extLst xmlns:c16r2="http://schemas.microsoft.com/office/drawing/2015/06/chart">
              <c:ext xmlns:c16="http://schemas.microsoft.com/office/drawing/2014/chart" uri="{C3380CC4-5D6E-409C-BE32-E72D297353CC}">
                <c16:uniqueId val="{00000015-001A-4885-BF2B-C1A083831292}"/>
              </c:ext>
            </c:extLst>
          </c:dPt>
          <c:dPt>
            <c:idx val="11"/>
            <c:explosion val="6"/>
            <c:extLst xmlns:c16r2="http://schemas.microsoft.com/office/drawing/2015/06/chart">
              <c:ext xmlns:c16="http://schemas.microsoft.com/office/drawing/2014/chart" uri="{C3380CC4-5D6E-409C-BE32-E72D297353CC}">
                <c16:uniqueId val="{00000017-001A-4885-BF2B-C1A083831292}"/>
              </c:ext>
            </c:extLst>
          </c:dPt>
          <c:dPt>
            <c:idx val="12"/>
            <c:explosion val="7"/>
            <c:extLst xmlns:c16r2="http://schemas.microsoft.com/office/drawing/2015/06/chart">
              <c:ext xmlns:c16="http://schemas.microsoft.com/office/drawing/2014/chart" uri="{C3380CC4-5D6E-409C-BE32-E72D297353CC}">
                <c16:uniqueId val="{00000019-001A-4885-BF2B-C1A083831292}"/>
              </c:ext>
            </c:extLst>
          </c:dPt>
          <c:dLbls>
            <c:dLbl>
              <c:idx val="0"/>
              <c:layout>
                <c:manualLayout>
                  <c:x val="1.1302819940972143E-2"/>
                  <c:y val="-1.7194878779702695E-2"/>
                </c:manualLayout>
              </c:layout>
              <c:showPercent val="1"/>
              <c:extLst xmlns:c16r2="http://schemas.microsoft.com/office/drawing/2015/06/chart">
                <c:ext xmlns:c16="http://schemas.microsoft.com/office/drawing/2014/chart" uri="{C3380CC4-5D6E-409C-BE32-E72D297353CC}">
                  <c16:uniqueId val="{00000001-001A-4885-BF2B-C1A083831292}"/>
                </c:ext>
                <c:ext xmlns:c15="http://schemas.microsoft.com/office/drawing/2012/chart" uri="{CE6537A1-D6FC-4f65-9D91-7224C49458BB}">
                  <c15:layout/>
                </c:ext>
              </c:extLst>
            </c:dLbl>
            <c:dLbl>
              <c:idx val="1"/>
              <c:layout>
                <c:manualLayout>
                  <c:x val="5.8588598071814693E-3"/>
                  <c:y val="3.428010163372902E-3"/>
                </c:manualLayout>
              </c:layout>
              <c:showPercent val="1"/>
              <c:extLst xmlns:c16r2="http://schemas.microsoft.com/office/drawing/2015/06/chart">
                <c:ext xmlns:c16="http://schemas.microsoft.com/office/drawing/2014/chart" uri="{C3380CC4-5D6E-409C-BE32-E72D297353CC}">
                  <c16:uniqueId val="{00000003-001A-4885-BF2B-C1A083831292}"/>
                </c:ext>
                <c:ext xmlns:c15="http://schemas.microsoft.com/office/drawing/2012/chart" uri="{CE6537A1-D6FC-4f65-9D91-7224C49458BB}">
                  <c15:layout/>
                </c:ext>
              </c:extLst>
            </c:dLbl>
            <c:dLbl>
              <c:idx val="2"/>
              <c:layout>
                <c:manualLayout>
                  <c:x val="-2.313363440968311E-3"/>
                  <c:y val="5.1177574786062724E-3"/>
                </c:manualLayout>
              </c:layout>
              <c:showPercent val="1"/>
              <c:extLst xmlns:c16r2="http://schemas.microsoft.com/office/drawing/2015/06/chart">
                <c:ext xmlns:c16="http://schemas.microsoft.com/office/drawing/2014/chart" uri="{C3380CC4-5D6E-409C-BE32-E72D297353CC}">
                  <c16:uniqueId val="{00000005-001A-4885-BF2B-C1A083831292}"/>
                </c:ext>
                <c:ext xmlns:c15="http://schemas.microsoft.com/office/drawing/2012/chart" uri="{CE6537A1-D6FC-4f65-9D91-7224C49458BB}">
                  <c15:layout/>
                </c:ext>
              </c:extLst>
            </c:dLbl>
            <c:dLbl>
              <c:idx val="3"/>
              <c:layout>
                <c:manualLayout>
                  <c:x val="-1.5699860461711113E-2"/>
                  <c:y val="-2.5555421691962073E-2"/>
                </c:manualLayout>
              </c:layout>
              <c:showPercent val="1"/>
              <c:extLst xmlns:c16r2="http://schemas.microsoft.com/office/drawing/2015/06/chart">
                <c:ext xmlns:c16="http://schemas.microsoft.com/office/drawing/2014/chart" uri="{C3380CC4-5D6E-409C-BE32-E72D297353CC}">
                  <c16:uniqueId val="{00000007-001A-4885-BF2B-C1A083831292}"/>
                </c:ext>
                <c:ext xmlns:c15="http://schemas.microsoft.com/office/drawing/2012/chart" uri="{CE6537A1-D6FC-4f65-9D91-7224C49458BB}">
                  <c15:layout/>
                </c:ext>
              </c:extLst>
            </c:dLbl>
            <c:dLbl>
              <c:idx val="4"/>
              <c:layout>
                <c:manualLayout>
                  <c:x val="4.0586301208202719E-3"/>
                  <c:y val="2.6254478218148924E-2"/>
                </c:manualLayout>
              </c:layout>
              <c:showPercent val="1"/>
              <c:extLst xmlns:c16r2="http://schemas.microsoft.com/office/drawing/2015/06/chart">
                <c:ext xmlns:c16="http://schemas.microsoft.com/office/drawing/2014/chart" uri="{C3380CC4-5D6E-409C-BE32-E72D297353CC}">
                  <c16:uniqueId val="{00000009-001A-4885-BF2B-C1A083831292}"/>
                </c:ext>
                <c:ext xmlns:c15="http://schemas.microsoft.com/office/drawing/2012/chart" uri="{CE6537A1-D6FC-4f65-9D91-7224C49458BB}">
                  <c15:layout/>
                </c:ext>
              </c:extLst>
            </c:dLbl>
            <c:dLbl>
              <c:idx val="5"/>
              <c:layout>
                <c:manualLayout>
                  <c:x val="4.5543898833101471E-3"/>
                  <c:y val="-4.4067434065767595E-2"/>
                </c:manualLayout>
              </c:layout>
              <c:showPercent val="1"/>
              <c:extLst xmlns:c16r2="http://schemas.microsoft.com/office/drawing/2015/06/chart">
                <c:ext xmlns:c16="http://schemas.microsoft.com/office/drawing/2014/chart" uri="{C3380CC4-5D6E-409C-BE32-E72D297353CC}">
                  <c16:uniqueId val="{0000000B-001A-4885-BF2B-C1A083831292}"/>
                </c:ext>
                <c:ext xmlns:c15="http://schemas.microsoft.com/office/drawing/2012/chart" uri="{CE6537A1-D6FC-4f65-9D91-7224C49458BB}">
                  <c15:layout/>
                </c:ext>
              </c:extLst>
            </c:dLbl>
            <c:dLbl>
              <c:idx val="6"/>
              <c:layout>
                <c:manualLayout>
                  <c:x val="5.2945875097387225E-3"/>
                  <c:y val="-1.0662235220617626E-2"/>
                </c:manualLayout>
              </c:layout>
              <c:showPercent val="1"/>
              <c:extLst xmlns:c16r2="http://schemas.microsoft.com/office/drawing/2015/06/chart">
                <c:ext xmlns:c16="http://schemas.microsoft.com/office/drawing/2014/chart" uri="{C3380CC4-5D6E-409C-BE32-E72D297353CC}">
                  <c16:uniqueId val="{0000000D-001A-4885-BF2B-C1A083831292}"/>
                </c:ext>
                <c:ext xmlns:c15="http://schemas.microsoft.com/office/drawing/2012/chart" uri="{CE6537A1-D6FC-4f65-9D91-7224C49458BB}">
                  <c15:layout/>
                </c:ext>
              </c:extLst>
            </c:dLbl>
            <c:dLbl>
              <c:idx val="7"/>
              <c:layout>
                <c:manualLayout>
                  <c:x val="-4.2552075536435681E-3"/>
                  <c:y val="1.5133780229325171E-2"/>
                </c:manualLayout>
              </c:layout>
              <c:showPercent val="1"/>
              <c:extLst xmlns:c16r2="http://schemas.microsoft.com/office/drawing/2015/06/chart">
                <c:ext xmlns:c16="http://schemas.microsoft.com/office/drawing/2014/chart" uri="{C3380CC4-5D6E-409C-BE32-E72D297353CC}">
                  <c16:uniqueId val="{0000000F-001A-4885-BF2B-C1A083831292}"/>
                </c:ext>
                <c:ext xmlns:c15="http://schemas.microsoft.com/office/drawing/2012/chart" uri="{CE6537A1-D6FC-4f65-9D91-7224C49458BB}">
                  <c15:layout/>
                </c:ext>
              </c:extLst>
            </c:dLbl>
            <c:dLbl>
              <c:idx val="8"/>
              <c:layout>
                <c:manualLayout>
                  <c:x val="4.11435802006423E-3"/>
                  <c:y val="5.9823800241531639E-4"/>
                </c:manualLayout>
              </c:layout>
              <c:showPercent val="1"/>
              <c:extLst xmlns:c16r2="http://schemas.microsoft.com/office/drawing/2015/06/chart">
                <c:ext xmlns:c16="http://schemas.microsoft.com/office/drawing/2014/chart" uri="{C3380CC4-5D6E-409C-BE32-E72D297353CC}">
                  <c16:uniqueId val="{00000011-001A-4885-BF2B-C1A083831292}"/>
                </c:ext>
                <c:ext xmlns:c15="http://schemas.microsoft.com/office/drawing/2012/chart" uri="{CE6537A1-D6FC-4f65-9D91-7224C49458BB}">
                  <c15:layout/>
                </c:ext>
              </c:extLst>
            </c:dLbl>
            <c:dLbl>
              <c:idx val="9"/>
              <c:layout>
                <c:manualLayout>
                  <c:x val="1.2652090725019969E-2"/>
                  <c:y val="-1.9650414023261484E-2"/>
                </c:manualLayout>
              </c:layout>
              <c:showPercent val="1"/>
              <c:extLst xmlns:c16r2="http://schemas.microsoft.com/office/drawing/2015/06/chart">
                <c:ext xmlns:c16="http://schemas.microsoft.com/office/drawing/2014/chart" uri="{C3380CC4-5D6E-409C-BE32-E72D297353CC}">
                  <c16:uniqueId val="{00000013-001A-4885-BF2B-C1A083831292}"/>
                </c:ext>
                <c:ext xmlns:c15="http://schemas.microsoft.com/office/drawing/2012/chart" uri="{CE6537A1-D6FC-4f65-9D91-7224C49458BB}">
                  <c15:layout/>
                </c:ext>
              </c:extLst>
            </c:dLbl>
            <c:dLbl>
              <c:idx val="10"/>
              <c:layout>
                <c:manualLayout>
                  <c:x val="2.5628277428780277E-2"/>
                  <c:y val="-3.7785758847307581E-2"/>
                </c:manualLayout>
              </c:layout>
              <c:showPercent val="1"/>
              <c:extLst xmlns:c16r2="http://schemas.microsoft.com/office/drawing/2015/06/chart">
                <c:ext xmlns:c16="http://schemas.microsoft.com/office/drawing/2014/chart" uri="{C3380CC4-5D6E-409C-BE32-E72D297353CC}">
                  <c16:uniqueId val="{00000015-001A-4885-BF2B-C1A083831292}"/>
                </c:ext>
                <c:ext xmlns:c15="http://schemas.microsoft.com/office/drawing/2012/chart" uri="{CE6537A1-D6FC-4f65-9D91-7224C49458BB}">
                  <c15:layout/>
                </c:ext>
              </c:extLst>
            </c:dLbl>
            <c:dLbl>
              <c:idx val="11"/>
              <c:layout>
                <c:manualLayout>
                  <c:x val="4.8232278254864459E-2"/>
                  <c:y val="-8.9656344100294827E-3"/>
                </c:manualLayout>
              </c:layout>
              <c:showPercent val="1"/>
              <c:extLst xmlns:c16r2="http://schemas.microsoft.com/office/drawing/2015/06/chart">
                <c:ext xmlns:c16="http://schemas.microsoft.com/office/drawing/2014/chart" uri="{C3380CC4-5D6E-409C-BE32-E72D297353CC}">
                  <c16:uniqueId val="{00000017-001A-4885-BF2B-C1A083831292}"/>
                </c:ext>
                <c:ext xmlns:c15="http://schemas.microsoft.com/office/drawing/2012/chart" uri="{CE6537A1-D6FC-4f65-9D91-7224C49458BB}">
                  <c15:layout/>
                </c:ext>
              </c:extLst>
            </c:dLbl>
            <c:dLbl>
              <c:idx val="12"/>
              <c:delete val="1"/>
              <c:extLst xmlns:c16r2="http://schemas.microsoft.com/office/drawing/2015/06/chart">
                <c:ext xmlns:c16="http://schemas.microsoft.com/office/drawing/2014/chart" uri="{C3380CC4-5D6E-409C-BE32-E72D297353CC}">
                  <c16:uniqueId val="{00000019-001A-4885-BF2B-C1A083831292}"/>
                </c:ext>
                <c:ext xmlns:c15="http://schemas.microsoft.com/office/drawing/2012/chart" uri="{CE6537A1-D6FC-4f65-9D91-7224C49458BB}"/>
              </c:extLst>
            </c:dLbl>
            <c:spPr>
              <a:noFill/>
              <a:ln>
                <a:noFill/>
              </a:ln>
              <a:effectLst/>
            </c:spPr>
            <c:txPr>
              <a:bodyPr/>
              <a:lstStyle/>
              <a:p>
                <a:pPr>
                  <a:defRPr sz="1600" b="1">
                    <a:solidFill>
                      <a:schemeClr val="tx1"/>
                    </a:solidFill>
                    <a:latin typeface="Tahoma" pitchFamily="34" charset="0"/>
                    <a:ea typeface="Tahoma" pitchFamily="34" charset="0"/>
                    <a:cs typeface="Tahoma" pitchFamily="34" charset="0"/>
                  </a:defRPr>
                </a:pPr>
                <a:endParaRPr lang="ru-RU"/>
              </a:p>
            </c:txPr>
            <c:showPercent val="1"/>
            <c:showLeaderLines val="1"/>
            <c:leaderLines>
              <c:spPr>
                <a:ln w="25400">
                  <a:solidFill>
                    <a:schemeClr val="bg1"/>
                  </a:solidFill>
                </a:ln>
              </c:spPr>
            </c:leaderLines>
            <c:extLst xmlns:c16r2="http://schemas.microsoft.com/office/drawing/2015/06/chart">
              <c:ext xmlns:c15="http://schemas.microsoft.com/office/drawing/2012/chart" uri="{CE6537A1-D6FC-4f65-9D91-7224C49458BB}">
                <c15:layout/>
              </c:ext>
            </c:extLst>
          </c:dLbls>
          <c:cat>
            <c:strRef>
              <c:f>Лист1!$A$2:$A$15</c:f>
              <c:strCache>
                <c:ptCount val="14"/>
                <c:pt idx="0">
                  <c:v>Болезни органов дыхания - 51 866 (из них ОРВИ 38 874)</c:v>
                </c:pt>
                <c:pt idx="1">
                  <c:v>Болезни системы кровообращения - 49 366</c:v>
                </c:pt>
                <c:pt idx="2">
                  <c:v>Болезни костно-мышечной системы - 21 247</c:v>
                </c:pt>
                <c:pt idx="3">
                  <c:v>Болезни органов пищеварения - 17 353</c:v>
                </c:pt>
                <c:pt idx="4">
                  <c:v>Болезни эндокринной системы - 14 538</c:v>
                </c:pt>
                <c:pt idx="5">
                  <c:v>Болезни глаза - 13 994</c:v>
                </c:pt>
                <c:pt idx="6">
                  <c:v>Covid-19 - 13 979</c:v>
                </c:pt>
                <c:pt idx="7">
                  <c:v>Болезни мочеполовой системы - 11 774</c:v>
                </c:pt>
                <c:pt idx="8">
                  <c:v>Болезни уха  и сосцевидного отростка - 4 832</c:v>
                </c:pt>
                <c:pt idx="9">
                  <c:v>Болезни кожи и подкожной клетчатки - 3 426</c:v>
                </c:pt>
                <c:pt idx="10">
                  <c:v>Новообразования -3 300</c:v>
                </c:pt>
                <c:pt idx="11">
                  <c:v>Травмы - 3 255</c:v>
                </c:pt>
                <c:pt idx="12">
                  <c:v>Болезни нервной системы - 2 778</c:v>
                </c:pt>
                <c:pt idx="13">
                  <c:v>Инфекционные - 1 475</c:v>
                </c:pt>
              </c:strCache>
            </c:strRef>
          </c:cat>
          <c:val>
            <c:numRef>
              <c:f>Лист1!$B$2:$B$15</c:f>
              <c:numCache>
                <c:formatCode>General</c:formatCode>
                <c:ptCount val="14"/>
                <c:pt idx="0">
                  <c:v>51866</c:v>
                </c:pt>
                <c:pt idx="1">
                  <c:v>49366</c:v>
                </c:pt>
                <c:pt idx="2">
                  <c:v>21247</c:v>
                </c:pt>
                <c:pt idx="3">
                  <c:v>17353</c:v>
                </c:pt>
                <c:pt idx="4">
                  <c:v>14538</c:v>
                </c:pt>
                <c:pt idx="5">
                  <c:v>13994</c:v>
                </c:pt>
                <c:pt idx="6">
                  <c:v>13979</c:v>
                </c:pt>
                <c:pt idx="7">
                  <c:v>11774</c:v>
                </c:pt>
                <c:pt idx="8">
                  <c:v>4832</c:v>
                </c:pt>
                <c:pt idx="9">
                  <c:v>3426</c:v>
                </c:pt>
                <c:pt idx="10">
                  <c:v>3300</c:v>
                </c:pt>
                <c:pt idx="11">
                  <c:v>3255</c:v>
                </c:pt>
                <c:pt idx="12">
                  <c:v>2778</c:v>
                </c:pt>
                <c:pt idx="13">
                  <c:v>1475</c:v>
                </c:pt>
              </c:numCache>
            </c:numRef>
          </c:val>
          <c:extLst xmlns:c16r2="http://schemas.microsoft.com/office/drawing/2015/06/chart">
            <c:ext xmlns:c16="http://schemas.microsoft.com/office/drawing/2014/chart" uri="{C3380CC4-5D6E-409C-BE32-E72D297353CC}">
              <c16:uniqueId val="{0000001A-001A-4885-BF2B-C1A083831292}"/>
            </c:ext>
          </c:extLst>
        </c:ser>
        <c:dLbls/>
        <c:firstSliceAng val="0"/>
      </c:pieChart>
    </c:plotArea>
    <c:legend>
      <c:legendPos val="r"/>
      <c:layout>
        <c:manualLayout>
          <c:xMode val="edge"/>
          <c:yMode val="edge"/>
          <c:x val="0.5296553284066956"/>
          <c:y val="1.5745003801886375E-4"/>
          <c:w val="0.4703446715933044"/>
          <c:h val="0.99884103786447986"/>
        </c:manualLayout>
      </c:layout>
      <c:txPr>
        <a:bodyPr/>
        <a:lstStyle/>
        <a:p>
          <a:pPr>
            <a:defRPr sz="1200" b="1">
              <a:solidFill>
                <a:schemeClr val="tx1"/>
              </a:solidFill>
              <a:latin typeface="Tahoma" pitchFamily="34" charset="0"/>
              <a:ea typeface="Tahoma" pitchFamily="34" charset="0"/>
              <a:cs typeface="Tahoma" pitchFamily="34" charset="0"/>
            </a:defRPr>
          </a:pPr>
          <a:endParaRPr lang="ru-RU"/>
        </a:p>
      </c:txPr>
    </c:legend>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C0122-CC4C-42EB-8D3D-9A98C7A58592}" type="datetimeFigureOut">
              <a:rPr lang="ru-RU" smtClean="0"/>
              <a:pPr/>
              <a:t>10.03.2023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B7D56-94D9-4205-87E3-107C3501101B}" type="slidenum">
              <a:rPr lang="ru-RU" smtClean="0"/>
              <a:pPr/>
              <a:t>‹#›</a:t>
            </a:fld>
            <a:endParaRPr lang="ru-RU"/>
          </a:p>
        </p:txBody>
      </p:sp>
    </p:spTree>
    <p:extLst>
      <p:ext uri="{BB962C8B-B14F-4D97-AF65-F5344CB8AC3E}">
        <p14:creationId xmlns:p14="http://schemas.microsoft.com/office/powerpoint/2010/main" xmlns="" val="373104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a:t>
            </a:fld>
            <a:endParaRPr lang="ru-RU"/>
          </a:p>
        </p:txBody>
      </p:sp>
    </p:spTree>
    <p:extLst>
      <p:ext uri="{BB962C8B-B14F-4D97-AF65-F5344CB8AC3E}">
        <p14:creationId xmlns:p14="http://schemas.microsoft.com/office/powerpoint/2010/main" xmlns="" val="278242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10</a:t>
            </a:fld>
            <a:endParaRPr lang="ru-RU"/>
          </a:p>
        </p:txBody>
      </p:sp>
    </p:spTree>
    <p:extLst>
      <p:ext uri="{BB962C8B-B14F-4D97-AF65-F5344CB8AC3E}">
        <p14:creationId xmlns:p14="http://schemas.microsoft.com/office/powerpoint/2010/main" xmlns="" val="168550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11</a:t>
            </a:fld>
            <a:endParaRPr lang="ru-RU"/>
          </a:p>
        </p:txBody>
      </p:sp>
    </p:spTree>
    <p:extLst>
      <p:ext uri="{BB962C8B-B14F-4D97-AF65-F5344CB8AC3E}">
        <p14:creationId xmlns:p14="http://schemas.microsoft.com/office/powerpoint/2010/main" xmlns="" val="2614892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12</a:t>
            </a:fld>
            <a:endParaRPr lang="ru-RU"/>
          </a:p>
        </p:txBody>
      </p:sp>
    </p:spTree>
    <p:extLst>
      <p:ext uri="{BB962C8B-B14F-4D97-AF65-F5344CB8AC3E}">
        <p14:creationId xmlns:p14="http://schemas.microsoft.com/office/powerpoint/2010/main" xmlns="" val="375064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13</a:t>
            </a:fld>
            <a:endParaRPr lang="ru-RU"/>
          </a:p>
        </p:txBody>
      </p:sp>
    </p:spTree>
    <p:extLst>
      <p:ext uri="{BB962C8B-B14F-4D97-AF65-F5344CB8AC3E}">
        <p14:creationId xmlns:p14="http://schemas.microsoft.com/office/powerpoint/2010/main" xmlns="" val="391009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14</a:t>
            </a:fld>
            <a:endParaRPr lang="ru-RU"/>
          </a:p>
        </p:txBody>
      </p:sp>
    </p:spTree>
    <p:extLst>
      <p:ext uri="{BB962C8B-B14F-4D97-AF65-F5344CB8AC3E}">
        <p14:creationId xmlns:p14="http://schemas.microsoft.com/office/powerpoint/2010/main" xmlns="" val="186424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15</a:t>
            </a:fld>
            <a:endParaRPr lang="ru-RU"/>
          </a:p>
        </p:txBody>
      </p:sp>
    </p:spTree>
    <p:extLst>
      <p:ext uri="{BB962C8B-B14F-4D97-AF65-F5344CB8AC3E}">
        <p14:creationId xmlns:p14="http://schemas.microsoft.com/office/powerpoint/2010/main" xmlns="" val="8091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16</a:t>
            </a:fld>
            <a:endParaRPr lang="ru-RU"/>
          </a:p>
        </p:txBody>
      </p:sp>
    </p:spTree>
    <p:extLst>
      <p:ext uri="{BB962C8B-B14F-4D97-AF65-F5344CB8AC3E}">
        <p14:creationId xmlns:p14="http://schemas.microsoft.com/office/powerpoint/2010/main" xmlns="" val="4031023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17</a:t>
            </a:fld>
            <a:endParaRPr lang="ru-RU"/>
          </a:p>
        </p:txBody>
      </p:sp>
    </p:spTree>
    <p:extLst>
      <p:ext uri="{BB962C8B-B14F-4D97-AF65-F5344CB8AC3E}">
        <p14:creationId xmlns:p14="http://schemas.microsoft.com/office/powerpoint/2010/main" xmlns="" val="103036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18</a:t>
            </a:fld>
            <a:endParaRPr lang="ru-RU"/>
          </a:p>
        </p:txBody>
      </p:sp>
    </p:spTree>
    <p:extLst>
      <p:ext uri="{BB962C8B-B14F-4D97-AF65-F5344CB8AC3E}">
        <p14:creationId xmlns:p14="http://schemas.microsoft.com/office/powerpoint/2010/main" xmlns="" val="344957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19</a:t>
            </a:fld>
            <a:endParaRPr lang="ru-RU"/>
          </a:p>
        </p:txBody>
      </p:sp>
    </p:spTree>
    <p:extLst>
      <p:ext uri="{BB962C8B-B14F-4D97-AF65-F5344CB8AC3E}">
        <p14:creationId xmlns:p14="http://schemas.microsoft.com/office/powerpoint/2010/main" xmlns="" val="96162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664B666-9339-49D2-AE82-8E242CFDDFBD}" type="slidenum">
              <a:rPr lang="zh-CN" altLang="en-US"/>
              <a:pPr/>
              <a:t>2</a:t>
            </a:fld>
            <a:endParaRPr lang="zh-CN" altLang="en-US"/>
          </a:p>
        </p:txBody>
      </p:sp>
      <p:sp>
        <p:nvSpPr>
          <p:cNvPr id="562182" name="Rectangle 6"/>
          <p:cNvSpPr>
            <a:spLocks noGrp="1" noRot="1" noChangeAspect="1" noChangeArrowheads="1" noTextEdit="1"/>
          </p:cNvSpPr>
          <p:nvPr>
            <p:ph type="sldImg"/>
          </p:nvPr>
        </p:nvSpPr>
        <p:spPr>
          <a:xfrm>
            <a:off x="-4241800" y="1319213"/>
            <a:ext cx="15540038" cy="8742362"/>
          </a:xfrm>
          <a:ln/>
        </p:spPr>
      </p:sp>
      <p:sp>
        <p:nvSpPr>
          <p:cNvPr id="562183" name="Rectangle 7"/>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xmlns="" val="750837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20</a:t>
            </a:fld>
            <a:endParaRPr lang="ru-RU"/>
          </a:p>
        </p:txBody>
      </p:sp>
    </p:spTree>
    <p:extLst>
      <p:ext uri="{BB962C8B-B14F-4D97-AF65-F5344CB8AC3E}">
        <p14:creationId xmlns:p14="http://schemas.microsoft.com/office/powerpoint/2010/main" xmlns="" val="63610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3</a:t>
            </a:fld>
            <a:endParaRPr lang="ru-RU"/>
          </a:p>
        </p:txBody>
      </p:sp>
    </p:spTree>
    <p:extLst>
      <p:ext uri="{BB962C8B-B14F-4D97-AF65-F5344CB8AC3E}">
        <p14:creationId xmlns:p14="http://schemas.microsoft.com/office/powerpoint/2010/main" xmlns="" val="201969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4</a:t>
            </a:fld>
            <a:endParaRPr lang="ru-RU"/>
          </a:p>
        </p:txBody>
      </p:sp>
    </p:spTree>
    <p:extLst>
      <p:ext uri="{BB962C8B-B14F-4D97-AF65-F5344CB8AC3E}">
        <p14:creationId xmlns:p14="http://schemas.microsoft.com/office/powerpoint/2010/main" xmlns="" val="39188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5</a:t>
            </a:fld>
            <a:endParaRPr lang="ru-RU"/>
          </a:p>
        </p:txBody>
      </p:sp>
    </p:spTree>
    <p:extLst>
      <p:ext uri="{BB962C8B-B14F-4D97-AF65-F5344CB8AC3E}">
        <p14:creationId xmlns:p14="http://schemas.microsoft.com/office/powerpoint/2010/main" xmlns="" val="71603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6</a:t>
            </a:fld>
            <a:endParaRPr lang="ru-RU"/>
          </a:p>
        </p:txBody>
      </p:sp>
    </p:spTree>
    <p:extLst>
      <p:ext uri="{BB962C8B-B14F-4D97-AF65-F5344CB8AC3E}">
        <p14:creationId xmlns:p14="http://schemas.microsoft.com/office/powerpoint/2010/main" xmlns="" val="10409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7</a:t>
            </a:fld>
            <a:endParaRPr lang="ru-RU"/>
          </a:p>
        </p:txBody>
      </p:sp>
    </p:spTree>
    <p:extLst>
      <p:ext uri="{BB962C8B-B14F-4D97-AF65-F5344CB8AC3E}">
        <p14:creationId xmlns:p14="http://schemas.microsoft.com/office/powerpoint/2010/main" xmlns="" val="324305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8</a:t>
            </a:fld>
            <a:endParaRPr lang="ru-RU"/>
          </a:p>
        </p:txBody>
      </p:sp>
    </p:spTree>
    <p:extLst>
      <p:ext uri="{BB962C8B-B14F-4D97-AF65-F5344CB8AC3E}">
        <p14:creationId xmlns:p14="http://schemas.microsoft.com/office/powerpoint/2010/main" xmlns="" val="224020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EBB7D56-94D9-4205-87E3-107C3501101B}" type="slidenum">
              <a:rPr lang="ru-RU" smtClean="0"/>
              <a:pPr/>
              <a:t>9</a:t>
            </a:fld>
            <a:endParaRPr lang="ru-RU"/>
          </a:p>
        </p:txBody>
      </p:sp>
    </p:spTree>
    <p:extLst>
      <p:ext uri="{BB962C8B-B14F-4D97-AF65-F5344CB8AC3E}">
        <p14:creationId xmlns:p14="http://schemas.microsoft.com/office/powerpoint/2010/main" xmlns="" val="373696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5D1AB43-986A-4C5E-8BB1-1B61A32BD88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48FB9468-7E68-4277-B55D-D05E79B6C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AF7E0474-D7E6-434F-8EFF-7D57382CC39D}"/>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5" name="Нижний колонтитул 4">
            <a:extLst>
              <a:ext uri="{FF2B5EF4-FFF2-40B4-BE49-F238E27FC236}">
                <a16:creationId xmlns="" xmlns:a16="http://schemas.microsoft.com/office/drawing/2014/main" id="{2EA48EBF-31EF-4C5C-9E14-B6057C147E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2F337FC-6275-4868-B074-208A19DA6523}"/>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135613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785149A-ED13-417E-8EBB-2142282C9AC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DCBD769C-199B-4565-84BC-C048C806458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9E6DD9A-6903-491A-8342-4CD26E328887}"/>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5" name="Нижний колонтитул 4">
            <a:extLst>
              <a:ext uri="{FF2B5EF4-FFF2-40B4-BE49-F238E27FC236}">
                <a16:creationId xmlns="" xmlns:a16="http://schemas.microsoft.com/office/drawing/2014/main" id="{820042D3-55D1-4CAF-888B-27B438731A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515D5731-DF19-4A3A-81C5-D6E27A6F623C}"/>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48044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FE490C02-2988-4550-A4B4-D010CE8C643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3CA3C205-7B9D-437F-8348-B746AF64C78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70A0436-319D-4FDE-9583-CD97E4F03E39}"/>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5" name="Нижний колонтитул 4">
            <a:extLst>
              <a:ext uri="{FF2B5EF4-FFF2-40B4-BE49-F238E27FC236}">
                <a16:creationId xmlns="" xmlns:a16="http://schemas.microsoft.com/office/drawing/2014/main" id="{8757D0AE-4F77-48AA-A576-FB6227E37D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BC711B7-35E4-4AC6-9847-175363F81279}"/>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23385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9AEFFDD-45DA-4733-AC70-FDB22969F18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8E990364-BEE7-423C-AF06-0C5187838E8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097BB1A-0FD5-431B-B3DE-0EA63A753ECA}"/>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5" name="Нижний колонтитул 4">
            <a:extLst>
              <a:ext uri="{FF2B5EF4-FFF2-40B4-BE49-F238E27FC236}">
                <a16:creationId xmlns="" xmlns:a16="http://schemas.microsoft.com/office/drawing/2014/main" id="{7646CC9D-9AC9-4712-86A2-5E32B6A5AB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095CA56-9F6B-4800-BDCE-7EE2EDE7FB13}"/>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386410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A69DDC8-04DB-4097-A32D-FE27EED8408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FB5B38D7-7FE2-4360-A81F-9200DD2176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39B229FA-4C4E-498B-8CA6-05D88D99DBC6}"/>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5" name="Нижний колонтитул 4">
            <a:extLst>
              <a:ext uri="{FF2B5EF4-FFF2-40B4-BE49-F238E27FC236}">
                <a16:creationId xmlns="" xmlns:a16="http://schemas.microsoft.com/office/drawing/2014/main" id="{D473EB25-C743-4BFB-940F-13AD49861E2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FD880A8-FF61-4962-A2DA-2797DDEFD4EB}"/>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335303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DF00C18-211C-462E-A3FF-F102130669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2C692A3-C3F7-4DF3-BBE3-EFD94ED698B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04AA76A1-67D5-4C09-9727-7C7FA9094BC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1479CAAE-0007-4E6F-831D-B0FF78950B73}"/>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6" name="Нижний колонтитул 5">
            <a:extLst>
              <a:ext uri="{FF2B5EF4-FFF2-40B4-BE49-F238E27FC236}">
                <a16:creationId xmlns="" xmlns:a16="http://schemas.microsoft.com/office/drawing/2014/main" id="{BAEF33CB-EDBB-48BC-8276-32531132FA6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66552D75-58FD-4B19-BD1E-53027D6F13DC}"/>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382895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8D3FB51-75D3-4C3D-9927-E900B07DC1C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60A3D938-C14C-4F3E-8DC4-F0037C188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0610D8E7-B256-4C52-BC31-AE864E13EEE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B1EDAE40-37E9-4A19-AA25-A12B72199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F45F699F-591D-4703-8DD4-BD88DDC6C58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41DA5A61-3776-4737-835A-AA367622827A}"/>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8" name="Нижний колонтитул 7">
            <a:extLst>
              <a:ext uri="{FF2B5EF4-FFF2-40B4-BE49-F238E27FC236}">
                <a16:creationId xmlns="" xmlns:a16="http://schemas.microsoft.com/office/drawing/2014/main" id="{3526A036-8807-4A64-95D8-ABDF254EFFC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C7C6F704-238C-4D6D-B1CE-C670E35F1AEF}"/>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73430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848996B-6C4D-4A8A-B911-C1114565048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902D31F9-7CFD-47E3-8A7F-C8BBCF96C99B}"/>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4" name="Нижний колонтитул 3">
            <a:extLst>
              <a:ext uri="{FF2B5EF4-FFF2-40B4-BE49-F238E27FC236}">
                <a16:creationId xmlns="" xmlns:a16="http://schemas.microsoft.com/office/drawing/2014/main" id="{9652A6A9-95D2-405E-B409-A4E336CD3F6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5C924658-E9C1-4B88-9604-FA1CF57EA090}"/>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225925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B1C874A1-48D4-4E4B-BBF4-D268E1EFBF7E}"/>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3" name="Нижний колонтитул 2">
            <a:extLst>
              <a:ext uri="{FF2B5EF4-FFF2-40B4-BE49-F238E27FC236}">
                <a16:creationId xmlns="" xmlns:a16="http://schemas.microsoft.com/office/drawing/2014/main" id="{148E8094-4034-43B6-BF64-2FC81AAA1DF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823D1AF2-8EA0-4542-A276-24AE6EC05984}"/>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59304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094D7F2-D77A-4A77-9FC0-048948F7E9A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8F9BB9E5-D065-463B-8DFE-078F1CF34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8A1D898A-98A7-4400-A868-CA5FF16FE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20B88B4-8FB4-47E9-82DA-DF8357CC7225}"/>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6" name="Нижний колонтитул 5">
            <a:extLst>
              <a:ext uri="{FF2B5EF4-FFF2-40B4-BE49-F238E27FC236}">
                <a16:creationId xmlns="" xmlns:a16="http://schemas.microsoft.com/office/drawing/2014/main" id="{DFB4B7ED-42A4-4D56-94A5-5AE4A245B6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C6003089-70F5-4B0E-9AA3-BB954DA15975}"/>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407782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D54E0C-32F1-421F-B7C6-E3623ECE6BB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7FD34F05-5655-4DFA-BFFB-CB0647C42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8C32466C-BFBB-4B5C-A055-0F5F819F5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DE99A334-D1BE-4BFC-8DC6-00FB01869460}"/>
              </a:ext>
            </a:extLst>
          </p:cNvPr>
          <p:cNvSpPr>
            <a:spLocks noGrp="1"/>
          </p:cNvSpPr>
          <p:nvPr>
            <p:ph type="dt" sz="half" idx="10"/>
          </p:nvPr>
        </p:nvSpPr>
        <p:spPr/>
        <p:txBody>
          <a:bodyPr/>
          <a:lstStyle/>
          <a:p>
            <a:fld id="{5657F3FD-DFAD-4F4A-9D7D-23C764F6BE56}" type="datetimeFigureOut">
              <a:rPr lang="ru-RU" smtClean="0"/>
              <a:pPr/>
              <a:t>10.03.2023</a:t>
            </a:fld>
            <a:endParaRPr lang="ru-RU"/>
          </a:p>
        </p:txBody>
      </p:sp>
      <p:sp>
        <p:nvSpPr>
          <p:cNvPr id="6" name="Нижний колонтитул 5">
            <a:extLst>
              <a:ext uri="{FF2B5EF4-FFF2-40B4-BE49-F238E27FC236}">
                <a16:creationId xmlns="" xmlns:a16="http://schemas.microsoft.com/office/drawing/2014/main" id="{6E4F300F-48EF-49F1-9038-2A476AE1C2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B8E30C8-DE12-4B6A-8D01-FCE8E3ECAA55}"/>
              </a:ext>
            </a:extLst>
          </p:cNvPr>
          <p:cNvSpPr>
            <a:spLocks noGrp="1"/>
          </p:cNvSpPr>
          <p:nvPr>
            <p:ph type="sldNum" sz="quarter" idx="12"/>
          </p:nvPr>
        </p:nvSpPr>
        <p:spPr/>
        <p:txBody>
          <a:body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29562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4BA0244-1BDB-4A7E-826C-5E5730C8F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23EE0343-F2CA-44A0-B5B6-A1F7A1203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51DC001-F6E4-44D3-87E2-F3722FDAA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7F3FD-DFAD-4F4A-9D7D-23C764F6BE56}" type="datetimeFigureOut">
              <a:rPr lang="ru-RU" smtClean="0"/>
              <a:pPr/>
              <a:t>10.03.2023</a:t>
            </a:fld>
            <a:endParaRPr lang="ru-RU"/>
          </a:p>
        </p:txBody>
      </p:sp>
      <p:sp>
        <p:nvSpPr>
          <p:cNvPr id="5" name="Нижний колонтитул 4">
            <a:extLst>
              <a:ext uri="{FF2B5EF4-FFF2-40B4-BE49-F238E27FC236}">
                <a16:creationId xmlns="" xmlns:a16="http://schemas.microsoft.com/office/drawing/2014/main" id="{B1574469-C758-4403-AB87-AF5B4D28F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CAD3DE38-9E2B-41E6-9E04-675414D97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8B856-6BE6-4E4D-83DA-389349B30B39}" type="slidenum">
              <a:rPr lang="ru-RU" smtClean="0"/>
              <a:pPr/>
              <a:t>‹#›</a:t>
            </a:fld>
            <a:endParaRPr lang="ru-RU"/>
          </a:p>
        </p:txBody>
      </p:sp>
    </p:spTree>
    <p:extLst>
      <p:ext uri="{BB962C8B-B14F-4D97-AF65-F5344CB8AC3E}">
        <p14:creationId xmlns:p14="http://schemas.microsoft.com/office/powerpoint/2010/main" xmlns="" val="145447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59.svg"/><Relationship Id="rId12"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6.jpeg"/><Relationship Id="rId5" Type="http://schemas.openxmlformats.org/officeDocument/2006/relationships/image" Target="../media/image10.svg"/><Relationship Id="rId10" Type="http://schemas.openxmlformats.org/officeDocument/2006/relationships/image" Target="../media/image7.svg"/><Relationship Id="rId4" Type="http://schemas.openxmlformats.org/officeDocument/2006/relationships/image" Target="../media/image8.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6.png"/><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50.png"/><Relationship Id="rId5" Type="http://schemas.openxmlformats.org/officeDocument/2006/relationships/image" Target="../media/image10.svg"/><Relationship Id="rId10" Type="http://schemas.openxmlformats.org/officeDocument/2006/relationships/image" Target="../media/image49.png"/><Relationship Id="rId4" Type="http://schemas.openxmlformats.org/officeDocument/2006/relationships/image" Target="../media/image8.png"/><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9.svg"/><Relationship Id="rId12"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52.jpeg"/><Relationship Id="rId5" Type="http://schemas.openxmlformats.org/officeDocument/2006/relationships/image" Target="../media/image10.svg"/><Relationship Id="rId10" Type="http://schemas.openxmlformats.org/officeDocument/2006/relationships/image" Target="../media/image7.svg"/><Relationship Id="rId4" Type="http://schemas.openxmlformats.org/officeDocument/2006/relationships/image" Target="../media/image8.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svg"/><Relationship Id="rId10" Type="http://schemas.openxmlformats.org/officeDocument/2006/relationships/image" Target="../media/image55.png"/><Relationship Id="rId4" Type="http://schemas.openxmlformats.org/officeDocument/2006/relationships/image" Target="../media/image8.pn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image" Target="../media/image59.svg"/><Relationship Id="rId12"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57.jpeg"/><Relationship Id="rId5" Type="http://schemas.openxmlformats.org/officeDocument/2006/relationships/image" Target="../media/image10.svg"/><Relationship Id="rId10" Type="http://schemas.openxmlformats.org/officeDocument/2006/relationships/image" Target="../media/image7.svg"/><Relationship Id="rId4" Type="http://schemas.openxmlformats.org/officeDocument/2006/relationships/image" Target="../media/image8.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svg"/><Relationship Id="rId10" Type="http://schemas.openxmlformats.org/officeDocument/2006/relationships/image" Target="../media/image61.jpeg"/><Relationship Id="rId4" Type="http://schemas.openxmlformats.org/officeDocument/2006/relationships/image" Target="../media/image8.png"/><Relationship Id="rId9"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package" Target="../embeddings/_____Microsoft_Office_Excel2.xlsx"/></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59.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64.jpeg"/><Relationship Id="rId5" Type="http://schemas.openxmlformats.org/officeDocument/2006/relationships/image" Target="../media/image10.svg"/><Relationship Id="rId10" Type="http://schemas.openxmlformats.org/officeDocument/2006/relationships/image" Target="../media/image63.jpeg"/><Relationship Id="rId4" Type="http://schemas.openxmlformats.org/officeDocument/2006/relationships/image" Target="../media/image8.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jpeg"/><Relationship Id="rId3" Type="http://schemas.openxmlformats.org/officeDocument/2006/relationships/image" Target="../media/image5.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7.sv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8.jpe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jpe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5.jpeg"/><Relationship Id="rId5" Type="http://schemas.openxmlformats.org/officeDocument/2006/relationships/image" Target="../media/image10.svg"/><Relationship Id="rId10" Type="http://schemas.openxmlformats.org/officeDocument/2006/relationships/image" Target="../media/image24.jpeg"/><Relationship Id="rId4" Type="http://schemas.openxmlformats.org/officeDocument/2006/relationships/image" Target="../media/image8.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7.svg"/><Relationship Id="rId12" Type="http://schemas.openxmlformats.org/officeDocument/2006/relationships/image" Target="../media/image3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10.svg"/><Relationship Id="rId15" Type="http://schemas.openxmlformats.org/officeDocument/2006/relationships/image" Target="../media/image29.png"/><Relationship Id="rId10" Type="http://schemas.openxmlformats.org/officeDocument/2006/relationships/image" Target="../media/image30.svg"/><Relationship Id="rId4" Type="http://schemas.openxmlformats.org/officeDocument/2006/relationships/image" Target="../media/image8.png"/><Relationship Id="rId9" Type="http://schemas.openxmlformats.org/officeDocument/2006/relationships/image" Target="../media/image26.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2.png"/><Relationship Id="rId18" Type="http://schemas.openxmlformats.org/officeDocument/2006/relationships/image" Target="../media/image45.svg"/><Relationship Id="rId26" Type="http://schemas.openxmlformats.org/officeDocument/2006/relationships/image" Target="../media/image39.png"/><Relationship Id="rId3" Type="http://schemas.openxmlformats.org/officeDocument/2006/relationships/image" Target="../media/image5.png"/><Relationship Id="rId21" Type="http://schemas.openxmlformats.org/officeDocument/2006/relationships/image" Target="../media/image36.png"/><Relationship Id="rId7" Type="http://schemas.openxmlformats.org/officeDocument/2006/relationships/image" Target="../media/image7.svg"/><Relationship Id="rId12" Type="http://schemas.openxmlformats.org/officeDocument/2006/relationships/image" Target="../media/image39.svg"/><Relationship Id="rId17" Type="http://schemas.openxmlformats.org/officeDocument/2006/relationships/image" Target="../media/image34.png"/><Relationship Id="rId25"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43.svg"/><Relationship Id="rId20" Type="http://schemas.openxmlformats.org/officeDocument/2006/relationships/image" Target="../media/image47.svg"/><Relationship Id="rId29"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24" Type="http://schemas.openxmlformats.org/officeDocument/2006/relationships/image" Target="../media/image51.svg"/><Relationship Id="rId5" Type="http://schemas.openxmlformats.org/officeDocument/2006/relationships/image" Target="../media/image10.svg"/><Relationship Id="rId15" Type="http://schemas.openxmlformats.org/officeDocument/2006/relationships/image" Target="../media/image33.png"/><Relationship Id="rId23" Type="http://schemas.openxmlformats.org/officeDocument/2006/relationships/image" Target="../media/image37.png"/><Relationship Id="rId28" Type="http://schemas.openxmlformats.org/officeDocument/2006/relationships/image" Target="../media/image40.png"/><Relationship Id="rId10" Type="http://schemas.openxmlformats.org/officeDocument/2006/relationships/image" Target="../media/image37.svg"/><Relationship Id="rId19"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30.png"/><Relationship Id="rId14" Type="http://schemas.openxmlformats.org/officeDocument/2006/relationships/image" Target="../media/image41.svg"/><Relationship Id="rId22" Type="http://schemas.openxmlformats.org/officeDocument/2006/relationships/image" Target="../media/image49.svg"/><Relationship Id="rId27" Type="http://schemas.openxmlformats.org/officeDocument/2006/relationships/image" Target="../media/image54.svg"/><Relationship Id="rId30"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59.svg"/><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63.svg"/><Relationship Id="rId5" Type="http://schemas.openxmlformats.org/officeDocument/2006/relationships/image" Target="../media/image10.svg"/><Relationship Id="rId15" Type="http://schemas.openxmlformats.org/officeDocument/2006/relationships/image" Target="../media/image47.jpe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44.png"/><Relationship Id="rId1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AA91E6E3-7B20-4FC2-85E7-3557771F3665}"/>
              </a:ext>
            </a:extLst>
          </p:cNvPr>
          <p:cNvSpPr txBox="1"/>
          <p:nvPr/>
        </p:nvSpPr>
        <p:spPr>
          <a:xfrm>
            <a:off x="965447" y="2571244"/>
            <a:ext cx="2574166" cy="938719"/>
          </a:xfrm>
          <a:prstGeom prst="rect">
            <a:avLst/>
          </a:prstGeom>
          <a:noFill/>
        </p:spPr>
        <p:txBody>
          <a:bodyPr wrap="square" rtlCol="0">
            <a:spAutoFit/>
          </a:bodyPr>
          <a:lstStyle/>
          <a:p>
            <a:r>
              <a:rPr lang="ru-RU" sz="5400" b="1" dirty="0">
                <a:solidFill>
                  <a:srgbClr val="1B2E51"/>
                </a:solidFill>
                <a:latin typeface="Arial" panose="020B0604020202020204" pitchFamily="34" charset="0"/>
                <a:cs typeface="Arial" panose="020B0604020202020204" pitchFamily="34" charset="0"/>
              </a:rPr>
              <a:t>ОТЧЕТ</a:t>
            </a:r>
          </a:p>
        </p:txBody>
      </p:sp>
      <p:pic>
        <p:nvPicPr>
          <p:cNvPr id="12" name="Рисунок 11">
            <a:extLst>
              <a:ext uri="{FF2B5EF4-FFF2-40B4-BE49-F238E27FC236}">
                <a16:creationId xmlns="" xmlns:a16="http://schemas.microsoft.com/office/drawing/2014/main" id="{70D00DCE-48C4-40D7-A40B-42747107C86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8128" y="2799833"/>
            <a:ext cx="426677" cy="450715"/>
          </a:xfrm>
          <a:prstGeom prst="rect">
            <a:avLst/>
          </a:prstGeom>
        </p:spPr>
      </p:pic>
      <p:sp>
        <p:nvSpPr>
          <p:cNvPr id="13" name="TextBox 12">
            <a:extLst>
              <a:ext uri="{FF2B5EF4-FFF2-40B4-BE49-F238E27FC236}">
                <a16:creationId xmlns="" xmlns:a16="http://schemas.microsoft.com/office/drawing/2014/main" id="{0206CEEC-413F-4760-8697-55E1EEF1E477}"/>
              </a:ext>
            </a:extLst>
          </p:cNvPr>
          <p:cNvSpPr txBox="1"/>
          <p:nvPr/>
        </p:nvSpPr>
        <p:spPr>
          <a:xfrm>
            <a:off x="755117" y="3429000"/>
            <a:ext cx="5234694" cy="2031325"/>
          </a:xfrm>
          <a:prstGeom prst="rect">
            <a:avLst/>
          </a:prstGeom>
          <a:noFill/>
        </p:spPr>
        <p:txBody>
          <a:bodyPr wrap="square" rtlCol="0">
            <a:spAutoFit/>
          </a:bodyPr>
          <a:lstStyle/>
          <a:p>
            <a:r>
              <a:rPr lang="ru-RU" sz="4200" dirty="0">
                <a:solidFill>
                  <a:schemeClr val="bg1"/>
                </a:solidFill>
                <a:latin typeface="Arial" panose="020B0604020202020204" pitchFamily="34" charset="0"/>
                <a:cs typeface="Arial" panose="020B0604020202020204" pitchFamily="34" charset="0"/>
              </a:rPr>
              <a:t>главных врачей</a:t>
            </a:r>
          </a:p>
          <a:p>
            <a:r>
              <a:rPr lang="ru-RU" sz="4200" dirty="0">
                <a:solidFill>
                  <a:schemeClr val="bg1"/>
                </a:solidFill>
                <a:latin typeface="Arial" panose="020B0604020202020204" pitchFamily="34" charset="0"/>
                <a:cs typeface="Arial" panose="020B0604020202020204" pitchFamily="34" charset="0"/>
              </a:rPr>
              <a:t>для муниципальных</a:t>
            </a:r>
          </a:p>
          <a:p>
            <a:r>
              <a:rPr lang="ru-RU" sz="4200" dirty="0">
                <a:solidFill>
                  <a:schemeClr val="bg1"/>
                </a:solidFill>
                <a:latin typeface="Arial" panose="020B0604020202020204" pitchFamily="34" charset="0"/>
                <a:cs typeface="Arial" panose="020B0604020202020204" pitchFamily="34" charset="0"/>
              </a:rPr>
              <a:t>депутатов</a:t>
            </a:r>
          </a:p>
        </p:txBody>
      </p:sp>
      <p:pic>
        <p:nvPicPr>
          <p:cNvPr id="6" name="Рисунок 5">
            <a:extLst>
              <a:ext uri="{FF2B5EF4-FFF2-40B4-BE49-F238E27FC236}">
                <a16:creationId xmlns="" xmlns:a16="http://schemas.microsoft.com/office/drawing/2014/main" id="{78348A60-4419-4F79-9176-7D387C63063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449" y="477079"/>
            <a:ext cx="1845676" cy="922838"/>
          </a:xfrm>
          <a:prstGeom prst="rect">
            <a:avLst/>
          </a:prstGeom>
        </p:spPr>
      </p:pic>
      <p:pic>
        <p:nvPicPr>
          <p:cNvPr id="8" name="Рисунок 7">
            <a:extLst>
              <a:ext uri="{FF2B5EF4-FFF2-40B4-BE49-F238E27FC236}">
                <a16:creationId xmlns="" xmlns:a16="http://schemas.microsoft.com/office/drawing/2014/main" id="{CBC4BD26-2525-4DDB-B0A7-761C02BE14D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Прямоугольник: скругленные углы 6">
            <a:extLst>
              <a:ext uri="{FF2B5EF4-FFF2-40B4-BE49-F238E27FC236}">
                <a16:creationId xmlns="" xmlns:a16="http://schemas.microsoft.com/office/drawing/2014/main" id="{E3F46F39-DAEB-4D4F-B148-529F9EE87184}"/>
              </a:ext>
            </a:extLst>
          </p:cNvPr>
          <p:cNvSpPr/>
          <p:nvPr/>
        </p:nvSpPr>
        <p:spPr>
          <a:xfrm>
            <a:off x="463561" y="3522310"/>
            <a:ext cx="4467362" cy="585994"/>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 xmlns:a16="http://schemas.microsoft.com/office/drawing/2014/main" id="{9C077658-7D9F-4F23-AD08-62F88AE9B3A7}"/>
              </a:ext>
            </a:extLst>
          </p:cNvPr>
          <p:cNvSpPr/>
          <p:nvPr/>
        </p:nvSpPr>
        <p:spPr>
          <a:xfrm>
            <a:off x="684449" y="4235737"/>
            <a:ext cx="5234694" cy="686490"/>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скругленные углы 10">
            <a:extLst>
              <a:ext uri="{FF2B5EF4-FFF2-40B4-BE49-F238E27FC236}">
                <a16:creationId xmlns="" xmlns:a16="http://schemas.microsoft.com/office/drawing/2014/main" id="{CEAA2EB0-AF00-499E-9A31-0169B887D259}"/>
              </a:ext>
            </a:extLst>
          </p:cNvPr>
          <p:cNvSpPr/>
          <p:nvPr/>
        </p:nvSpPr>
        <p:spPr>
          <a:xfrm>
            <a:off x="613781" y="4867145"/>
            <a:ext cx="4863662" cy="686490"/>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 xmlns:a16="http://schemas.microsoft.com/office/drawing/2014/main" id="{24415379-1C18-4DC9-8707-CF8BC11CAD9C}"/>
              </a:ext>
            </a:extLst>
          </p:cNvPr>
          <p:cNvSpPr txBox="1"/>
          <p:nvPr/>
        </p:nvSpPr>
        <p:spPr>
          <a:xfrm>
            <a:off x="844590" y="3389113"/>
            <a:ext cx="4924409" cy="1415772"/>
          </a:xfrm>
          <a:prstGeom prst="rect">
            <a:avLst/>
          </a:prstGeom>
          <a:noFill/>
        </p:spPr>
        <p:txBody>
          <a:bodyPr wrap="square" rtlCol="0">
            <a:spAutoFit/>
          </a:bodyPr>
          <a:lstStyle/>
          <a:p>
            <a:pPr eaLnBrk="1" hangingPunct="1">
              <a:spcBef>
                <a:spcPct val="0"/>
              </a:spcBef>
              <a:buFontTx/>
              <a:buNone/>
            </a:pPr>
            <a:r>
              <a:rPr lang="ru-RU" altLang="ru-RU" sz="1800" b="1" dirty="0">
                <a:solidFill>
                  <a:schemeClr val="bg1"/>
                </a:solidFill>
                <a:latin typeface="ALS Schlange sans" panose="02000506030000020004" pitchFamily="2" charset="0"/>
                <a:ea typeface="Tahoma" pitchFamily="34" charset="0"/>
                <a:cs typeface="Tahoma" pitchFamily="34" charset="0"/>
              </a:rPr>
              <a:t>Главного врача </a:t>
            </a:r>
          </a:p>
          <a:p>
            <a:pPr eaLnBrk="1" hangingPunct="1">
              <a:spcBef>
                <a:spcPct val="0"/>
              </a:spcBef>
              <a:buFontTx/>
              <a:buNone/>
            </a:pPr>
            <a:r>
              <a:rPr lang="ru-RU" altLang="ru-RU" sz="1800" b="1" dirty="0">
                <a:solidFill>
                  <a:schemeClr val="bg1"/>
                </a:solidFill>
                <a:latin typeface="ALS Schlange sans" panose="02000506030000020004" pitchFamily="2" charset="0"/>
                <a:ea typeface="Tahoma" pitchFamily="34" charset="0"/>
                <a:cs typeface="Tahoma" pitchFamily="34" charset="0"/>
              </a:rPr>
              <a:t>ГБУЗ г. Москвы ГП № 170 ДЗМ</a:t>
            </a:r>
          </a:p>
          <a:p>
            <a:pPr eaLnBrk="1" hangingPunct="1">
              <a:spcBef>
                <a:spcPct val="0"/>
              </a:spcBef>
              <a:buNone/>
            </a:pPr>
            <a:r>
              <a:rPr lang="ru-RU" altLang="ru-RU" sz="1800" b="1" dirty="0">
                <a:solidFill>
                  <a:schemeClr val="bg1"/>
                </a:solidFill>
                <a:latin typeface="ALS Schlange sans" panose="02000506030000020004" pitchFamily="2" charset="0"/>
                <a:ea typeface="Tahoma" pitchFamily="34" charset="0"/>
                <a:cs typeface="Tahoma" pitchFamily="34" charset="0"/>
              </a:rPr>
              <a:t>Полуниной Ирины Станиславовны</a:t>
            </a:r>
          </a:p>
          <a:p>
            <a:pPr eaLnBrk="1" hangingPunct="1">
              <a:spcBef>
                <a:spcPct val="0"/>
              </a:spcBef>
              <a:buNone/>
            </a:pPr>
            <a:r>
              <a:rPr lang="ru-RU" altLang="ru-RU" sz="1600" b="1" i="1" dirty="0">
                <a:solidFill>
                  <a:schemeClr val="bg1"/>
                </a:solidFill>
                <a:latin typeface="ALS Schlange sans" panose="02000506030000020004" pitchFamily="2" charset="0"/>
                <a:ea typeface="Tahoma" pitchFamily="34" charset="0"/>
                <a:cs typeface="Tahoma" pitchFamily="34" charset="0"/>
              </a:rPr>
              <a:t>врача высшей категории, кандидата медицинских наук</a:t>
            </a:r>
          </a:p>
        </p:txBody>
      </p:sp>
      <p:sp>
        <p:nvSpPr>
          <p:cNvPr id="4" name="TextBox 3">
            <a:extLst>
              <a:ext uri="{FF2B5EF4-FFF2-40B4-BE49-F238E27FC236}">
                <a16:creationId xmlns="" xmlns:a16="http://schemas.microsoft.com/office/drawing/2014/main" id="{92F52A24-FECB-434D-BD95-326FADF9C85F}"/>
              </a:ext>
            </a:extLst>
          </p:cNvPr>
          <p:cNvSpPr txBox="1"/>
          <p:nvPr/>
        </p:nvSpPr>
        <p:spPr>
          <a:xfrm>
            <a:off x="844590" y="4815024"/>
            <a:ext cx="6379081" cy="461665"/>
          </a:xfrm>
          <a:prstGeom prst="rect">
            <a:avLst/>
          </a:prstGeom>
          <a:noFill/>
        </p:spPr>
        <p:txBody>
          <a:bodyPr wrap="square" rtlCol="0">
            <a:spAutoFit/>
          </a:bodyPr>
          <a:lstStyle/>
          <a:p>
            <a:r>
              <a:rPr lang="ru-RU" sz="2400" dirty="0">
                <a:solidFill>
                  <a:schemeClr val="bg1"/>
                </a:solidFill>
                <a:latin typeface="ALS Schlange sans" panose="02000506030000020004" pitchFamily="2" charset="0"/>
              </a:rPr>
              <a:t>для муниципальных депутатов</a:t>
            </a:r>
          </a:p>
        </p:txBody>
      </p:sp>
    </p:spTree>
    <p:extLst>
      <p:ext uri="{BB962C8B-B14F-4D97-AF65-F5344CB8AC3E}">
        <p14:creationId xmlns:p14="http://schemas.microsoft.com/office/powerpoint/2010/main" xmlns="" val="16972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Льготное лекарственное обеспечение</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88" name="Прямоугольник: скругленные углы 87">
            <a:extLst>
              <a:ext uri="{FF2B5EF4-FFF2-40B4-BE49-F238E27FC236}">
                <a16:creationId xmlns="" xmlns:a16="http://schemas.microsoft.com/office/drawing/2014/main" id="{F4EED2B9-05CC-456E-B5A6-6435358656F1}"/>
              </a:ext>
            </a:extLst>
          </p:cNvPr>
          <p:cNvSpPr/>
          <p:nvPr/>
        </p:nvSpPr>
        <p:spPr>
          <a:xfrm>
            <a:off x="6700607" y="4121150"/>
            <a:ext cx="4948638" cy="2268392"/>
          </a:xfrm>
          <a:prstGeom prst="roundRect">
            <a:avLst>
              <a:gd name="adj" fmla="val 9858"/>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скругленные углы 62">
            <a:extLst>
              <a:ext uri="{FF2B5EF4-FFF2-40B4-BE49-F238E27FC236}">
                <a16:creationId xmlns="" xmlns:a16="http://schemas.microsoft.com/office/drawing/2014/main" id="{1DCA3520-3C2B-46BC-A739-F1FEB31E23F5}"/>
              </a:ext>
            </a:extLst>
          </p:cNvPr>
          <p:cNvSpPr/>
          <p:nvPr/>
        </p:nvSpPr>
        <p:spPr>
          <a:xfrm>
            <a:off x="715737" y="1210968"/>
            <a:ext cx="5704111" cy="1904392"/>
          </a:xfrm>
          <a:prstGeom prst="roundRect">
            <a:avLst>
              <a:gd name="adj" fmla="val 9652"/>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a:extLst>
              <a:ext uri="{FF2B5EF4-FFF2-40B4-BE49-F238E27FC236}">
                <a16:creationId xmlns="" xmlns:a16="http://schemas.microsoft.com/office/drawing/2014/main" id="{42D01A72-862E-4FAF-8EEA-845311931C5F}"/>
              </a:ext>
            </a:extLst>
          </p:cNvPr>
          <p:cNvSpPr/>
          <p:nvPr/>
        </p:nvSpPr>
        <p:spPr>
          <a:xfrm>
            <a:off x="607457" y="948947"/>
            <a:ext cx="922838" cy="922838"/>
          </a:xfrm>
          <a:prstGeom prst="ellipse">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1B2E51"/>
              </a:solidFill>
            </a:endParaRPr>
          </a:p>
        </p:txBody>
      </p:sp>
      <p:sp>
        <p:nvSpPr>
          <p:cNvPr id="66" name="TextBox 65">
            <a:extLst>
              <a:ext uri="{FF2B5EF4-FFF2-40B4-BE49-F238E27FC236}">
                <a16:creationId xmlns="" xmlns:a16="http://schemas.microsoft.com/office/drawing/2014/main" id="{C9ACB25E-4412-49EA-828D-0E8A6CFC62B3}"/>
              </a:ext>
            </a:extLst>
          </p:cNvPr>
          <p:cNvSpPr txBox="1"/>
          <p:nvPr/>
        </p:nvSpPr>
        <p:spPr>
          <a:xfrm>
            <a:off x="1806304" y="1505342"/>
            <a:ext cx="4394235" cy="1384995"/>
          </a:xfrm>
          <a:prstGeom prst="rect">
            <a:avLst/>
          </a:prstGeom>
          <a:noFill/>
        </p:spPr>
        <p:txBody>
          <a:bodyPr wrap="square" rtlCol="0">
            <a:spAutoFit/>
          </a:bodyPr>
          <a:lstStyle/>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Приказ ДЗМ № 1028 от 31.10.2022 «О проведении эксперимента по организации лекарственного обеспечения граждан, находящихся под диспансерным наблюдением, имеющих право на получение лекарственных препаратов бесплатно или со скидкой, при необходимости проведения длительного курсового лечения.</a:t>
            </a:r>
          </a:p>
        </p:txBody>
      </p:sp>
      <p:pic>
        <p:nvPicPr>
          <p:cNvPr id="69" name="Рисунок 68">
            <a:extLst>
              <a:ext uri="{FF2B5EF4-FFF2-40B4-BE49-F238E27FC236}">
                <a16:creationId xmlns="" xmlns:a16="http://schemas.microsoft.com/office/drawing/2014/main" id="{6B895909-9578-470C-A018-B834EB9CB5A4}"/>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1524467" y="1603525"/>
            <a:ext cx="237788" cy="248241"/>
          </a:xfrm>
          <a:prstGeom prst="rect">
            <a:avLst/>
          </a:prstGeom>
        </p:spPr>
      </p:pic>
      <p:pic>
        <p:nvPicPr>
          <p:cNvPr id="10" name="Рисунок 9">
            <a:extLst>
              <a:ext uri="{FF2B5EF4-FFF2-40B4-BE49-F238E27FC236}">
                <a16:creationId xmlns="" xmlns:a16="http://schemas.microsoft.com/office/drawing/2014/main" id="{249E7C5E-60A7-4D2E-83F2-DE09E53A476B}"/>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76610" y="1091429"/>
            <a:ext cx="584874" cy="584874"/>
          </a:xfrm>
          <a:prstGeom prst="rect">
            <a:avLst/>
          </a:prstGeom>
        </p:spPr>
      </p:pic>
      <p:sp>
        <p:nvSpPr>
          <p:cNvPr id="75" name="TextBox 74">
            <a:extLst>
              <a:ext uri="{FF2B5EF4-FFF2-40B4-BE49-F238E27FC236}">
                <a16:creationId xmlns="" xmlns:a16="http://schemas.microsoft.com/office/drawing/2014/main" id="{9C545A46-C588-4D88-84EF-2D4FADF37F87}"/>
              </a:ext>
            </a:extLst>
          </p:cNvPr>
          <p:cNvSpPr txBox="1"/>
          <p:nvPr/>
        </p:nvSpPr>
        <p:spPr>
          <a:xfrm>
            <a:off x="2219770" y="4032251"/>
            <a:ext cx="2517644" cy="276999"/>
          </a:xfrm>
          <a:prstGeom prst="rect">
            <a:avLst/>
          </a:prstGeom>
          <a:noFill/>
        </p:spPr>
        <p:txBody>
          <a:bodyPr wrap="square" rtlCol="0">
            <a:spAutoFit/>
          </a:bodyPr>
          <a:lstStyle/>
          <a:p>
            <a:r>
              <a:rPr lang="ru-RU" sz="1200" b="1" i="0" u="none" strike="noStrike" dirty="0">
                <a:solidFill>
                  <a:schemeClr val="bg1"/>
                </a:solidFill>
                <a:effectLst/>
                <a:latin typeface="Verdana" panose="020B0604030504040204" pitchFamily="34" charset="0"/>
                <a:ea typeface="Verdana" panose="020B0604030504040204" pitchFamily="34" charset="0"/>
                <a:cs typeface="Arial" panose="020B0604020202020204" pitchFamily="34" charset="0"/>
              </a:rPr>
              <a:t>бесплатно или с доплатой</a:t>
            </a:r>
            <a:endParaRPr lang="ru-RU" sz="1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05" name="TextBox 104">
            <a:extLst>
              <a:ext uri="{FF2B5EF4-FFF2-40B4-BE49-F238E27FC236}">
                <a16:creationId xmlns="" xmlns:a16="http://schemas.microsoft.com/office/drawing/2014/main" id="{39CE1866-191D-4A32-9453-0E3CB249BEC5}"/>
              </a:ext>
            </a:extLst>
          </p:cNvPr>
          <p:cNvSpPr txBox="1"/>
          <p:nvPr/>
        </p:nvSpPr>
        <p:spPr>
          <a:xfrm>
            <a:off x="7601734" y="4430260"/>
            <a:ext cx="4092748" cy="1200329"/>
          </a:xfrm>
          <a:prstGeom prst="rect">
            <a:avLst/>
          </a:prstGeom>
          <a:noFill/>
        </p:spPr>
        <p:txBody>
          <a:bodyPr wrap="square" rtlCol="0">
            <a:spAutoFit/>
          </a:bodyPr>
          <a:lstStyle/>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Лечащий врач выписывает электронный рецепт на срок курсового лечения до следующего диспансерного осмотра (до 180 дней)  и обозначает периодичность его обслуживания в аптеке (1 раз в месяц или 1 раз в три месяца). </a:t>
            </a:r>
          </a:p>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В декабре 2022 года выписано 4818 рецептов</a:t>
            </a:r>
          </a:p>
        </p:txBody>
      </p:sp>
      <p:pic>
        <p:nvPicPr>
          <p:cNvPr id="108" name="Рисунок 107">
            <a:extLst>
              <a:ext uri="{FF2B5EF4-FFF2-40B4-BE49-F238E27FC236}">
                <a16:creationId xmlns="" xmlns:a16="http://schemas.microsoft.com/office/drawing/2014/main" id="{3A04D6AF-7427-4FB2-9271-CEA422410C47}"/>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7202465" y="4494201"/>
            <a:ext cx="237788" cy="248241"/>
          </a:xfrm>
          <a:prstGeom prst="rect">
            <a:avLst/>
          </a:prstGeom>
        </p:spPr>
      </p:pic>
      <p:pic>
        <p:nvPicPr>
          <p:cNvPr id="109" name="Рисунок 108">
            <a:extLst>
              <a:ext uri="{FF2B5EF4-FFF2-40B4-BE49-F238E27FC236}">
                <a16:creationId xmlns="" xmlns:a16="http://schemas.microsoft.com/office/drawing/2014/main" id="{1DE67D3D-5FCE-4E8D-922A-E9049419BC5D}"/>
              </a:ext>
            </a:extLst>
          </p:cNvPr>
          <p:cNvPicPr>
            <a:picLocks noChangeAspect="1"/>
          </p:cNvPicPr>
          <p:nvPr/>
        </p:nvPicPr>
        <p:blipFill>
          <a:blip r:embed="rId9" cstate="print">
            <a:extLst>
              <a:ext uri="{96DAC541-7B7A-43D3-8B79-37D633B846F1}">
                <asvg:svgBlip xmlns="" xmlns:asvg="http://schemas.microsoft.com/office/drawing/2016/SVG/main" r:embed="rId10"/>
              </a:ext>
            </a:extLst>
          </a:blip>
          <a:stretch>
            <a:fillRect/>
          </a:stretch>
        </p:blipFill>
        <p:spPr>
          <a:xfrm>
            <a:off x="10456152" y="545907"/>
            <a:ext cx="1364438" cy="404418"/>
          </a:xfrm>
          <a:prstGeom prst="rect">
            <a:avLst/>
          </a:prstGeom>
        </p:spPr>
      </p:pic>
      <p:pic>
        <p:nvPicPr>
          <p:cNvPr id="32" name="Рисунок 31">
            <a:extLst>
              <a:ext uri="{FF2B5EF4-FFF2-40B4-BE49-F238E27FC236}">
                <a16:creationId xmlns="" xmlns:a16="http://schemas.microsoft.com/office/drawing/2014/main" id="{89C1CFD4-814C-4311-A14A-7E98EDD8D6A8}"/>
              </a:ext>
            </a:extLst>
          </p:cNvPr>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9233" t="590" r="9981" b="8101"/>
          <a:stretch/>
        </p:blipFill>
        <p:spPr bwMode="auto">
          <a:xfrm>
            <a:off x="6084968" y="1241148"/>
            <a:ext cx="3644432" cy="3132586"/>
          </a:xfrm>
          <a:custGeom>
            <a:avLst/>
            <a:gdLst>
              <a:gd name="connsiteX0" fmla="*/ 780856 w 3644432"/>
              <a:gd name="connsiteY0" fmla="*/ 0 h 3132586"/>
              <a:gd name="connsiteX1" fmla="*/ 2863576 w 3644432"/>
              <a:gd name="connsiteY1" fmla="*/ 0 h 3132586"/>
              <a:gd name="connsiteX2" fmla="*/ 3644432 w 3644432"/>
              <a:gd name="connsiteY2" fmla="*/ 1561711 h 3132586"/>
              <a:gd name="connsiteX3" fmla="*/ 2858994 w 3644432"/>
              <a:gd name="connsiteY3" fmla="*/ 3132586 h 3132586"/>
              <a:gd name="connsiteX4" fmla="*/ 785438 w 3644432"/>
              <a:gd name="connsiteY4" fmla="*/ 3132586 h 3132586"/>
              <a:gd name="connsiteX5" fmla="*/ 0 w 3644432"/>
              <a:gd name="connsiteY5" fmla="*/ 1561711 h 31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432" h="3132586">
                <a:moveTo>
                  <a:pt x="780856" y="0"/>
                </a:moveTo>
                <a:lnTo>
                  <a:pt x="2863576" y="0"/>
                </a:lnTo>
                <a:lnTo>
                  <a:pt x="3644432" y="1561711"/>
                </a:lnTo>
                <a:lnTo>
                  <a:pt x="2858994" y="3132586"/>
                </a:lnTo>
                <a:lnTo>
                  <a:pt x="785438" y="3132586"/>
                </a:lnTo>
                <a:lnTo>
                  <a:pt x="0" y="1561711"/>
                </a:lnTo>
                <a:close/>
              </a:path>
            </a:pathLst>
          </a:custGeom>
          <a:noFill/>
          <a:extLst>
            <a:ext uri="{909E8E84-426E-40DD-AFC4-6F175D3DCCD1}">
              <a14:hiddenFill xmlns:a14="http://schemas.microsoft.com/office/drawing/2010/main" xmlns="">
                <a:solidFill>
                  <a:srgbClr val="FFFFFF"/>
                </a:solidFill>
              </a14:hiddenFill>
            </a:ext>
          </a:extLst>
        </p:spPr>
      </p:pic>
      <p:pic>
        <p:nvPicPr>
          <p:cNvPr id="35" name="Рисунок 34">
            <a:extLst>
              <a:ext uri="{FF2B5EF4-FFF2-40B4-BE49-F238E27FC236}">
                <a16:creationId xmlns="" xmlns:a16="http://schemas.microsoft.com/office/drawing/2014/main" id="{5DB275E6-CC5F-4A2B-8718-107BA6CA5A97}"/>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l="44188" t="18895" r="1892" b="19128"/>
          <a:stretch>
            <a:fillRect/>
          </a:stretch>
        </p:blipFill>
        <p:spPr bwMode="auto">
          <a:xfrm>
            <a:off x="9517559" y="1282400"/>
            <a:ext cx="2167335" cy="1868392"/>
          </a:xfrm>
          <a:custGeom>
            <a:avLst/>
            <a:gdLst>
              <a:gd name="connsiteX0" fmla="*/ 467098 w 2167335"/>
              <a:gd name="connsiteY0" fmla="*/ 0 h 1868392"/>
              <a:gd name="connsiteX1" fmla="*/ 1700237 w 2167335"/>
              <a:gd name="connsiteY1" fmla="*/ 0 h 1868392"/>
              <a:gd name="connsiteX2" fmla="*/ 2167335 w 2167335"/>
              <a:gd name="connsiteY2" fmla="*/ 934196 h 1868392"/>
              <a:gd name="connsiteX3" fmla="*/ 1700237 w 2167335"/>
              <a:gd name="connsiteY3" fmla="*/ 1868392 h 1868392"/>
              <a:gd name="connsiteX4" fmla="*/ 467098 w 2167335"/>
              <a:gd name="connsiteY4" fmla="*/ 1868392 h 1868392"/>
              <a:gd name="connsiteX5" fmla="*/ 0 w 2167335"/>
              <a:gd name="connsiteY5" fmla="*/ 934196 h 186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7335" h="1868392">
                <a:moveTo>
                  <a:pt x="467098" y="0"/>
                </a:moveTo>
                <a:lnTo>
                  <a:pt x="1700237" y="0"/>
                </a:lnTo>
                <a:lnTo>
                  <a:pt x="2167335" y="934196"/>
                </a:lnTo>
                <a:lnTo>
                  <a:pt x="1700237" y="1868392"/>
                </a:lnTo>
                <a:lnTo>
                  <a:pt x="467098" y="1868392"/>
                </a:lnTo>
                <a:lnTo>
                  <a:pt x="0" y="934196"/>
                </a:lnTo>
                <a:close/>
              </a:path>
            </a:pathLst>
          </a:custGeom>
          <a:noFill/>
          <a:extLst>
            <a:ext uri="{909E8E84-426E-40DD-AFC4-6F175D3DCCD1}">
              <a14:hiddenFill xmlns:a14="http://schemas.microsoft.com/office/drawing/2010/main" xmlns="">
                <a:solidFill>
                  <a:srgbClr val="FFFFFF"/>
                </a:solidFill>
              </a14:hiddenFill>
            </a:ext>
          </a:extLst>
        </p:spPr>
      </p:pic>
      <p:sp>
        <p:nvSpPr>
          <p:cNvPr id="36" name="Шестиугольник 35">
            <a:extLst>
              <a:ext uri="{FF2B5EF4-FFF2-40B4-BE49-F238E27FC236}">
                <a16:creationId xmlns="" xmlns:a16="http://schemas.microsoft.com/office/drawing/2014/main" id="{FD8A8CEC-3F5F-4844-B2BC-0C76FD2A6232}"/>
              </a:ext>
            </a:extLst>
          </p:cNvPr>
          <p:cNvSpPr/>
          <p:nvPr/>
        </p:nvSpPr>
        <p:spPr>
          <a:xfrm>
            <a:off x="11043530" y="2856182"/>
            <a:ext cx="743720" cy="641138"/>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Шестиугольник 36">
            <a:extLst>
              <a:ext uri="{FF2B5EF4-FFF2-40B4-BE49-F238E27FC236}">
                <a16:creationId xmlns="" xmlns:a16="http://schemas.microsoft.com/office/drawing/2014/main" id="{8D155916-18AF-442A-A4FD-AA6973FED288}"/>
              </a:ext>
            </a:extLst>
          </p:cNvPr>
          <p:cNvSpPr/>
          <p:nvPr/>
        </p:nvSpPr>
        <p:spPr>
          <a:xfrm>
            <a:off x="8985775" y="3073400"/>
            <a:ext cx="1090573" cy="940150"/>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Объект 3">
            <a:extLst>
              <a:ext uri="{FF2B5EF4-FFF2-40B4-BE49-F238E27FC236}">
                <a16:creationId xmlns="" xmlns:a16="http://schemas.microsoft.com/office/drawing/2014/main" id="{480FE102-781E-446E-8D69-50945C8A3DA5}"/>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08407" y="3321480"/>
            <a:ext cx="1669907" cy="3417888"/>
          </a:xfrm>
          <a:prstGeom prst="rect">
            <a:avLst/>
          </a:prstGeom>
        </p:spPr>
      </p:pic>
    </p:spTree>
    <p:extLst>
      <p:ext uri="{BB962C8B-B14F-4D97-AF65-F5344CB8AC3E}">
        <p14:creationId xmlns:p14="http://schemas.microsoft.com/office/powerpoint/2010/main" xmlns="" val="380545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7" name="Прямоугольник: скругленные углы 26">
            <a:extLst>
              <a:ext uri="{FF2B5EF4-FFF2-40B4-BE49-F238E27FC236}">
                <a16:creationId xmlns="" xmlns:a16="http://schemas.microsoft.com/office/drawing/2014/main" id="{8723CA9B-C55F-47ED-98D6-B3A6C8E448CA}"/>
              </a:ext>
            </a:extLst>
          </p:cNvPr>
          <p:cNvSpPr/>
          <p:nvPr/>
        </p:nvSpPr>
        <p:spPr>
          <a:xfrm>
            <a:off x="1588765" y="1840851"/>
            <a:ext cx="7128792" cy="3567604"/>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скругленные углы 27">
            <a:extLst>
              <a:ext uri="{FF2B5EF4-FFF2-40B4-BE49-F238E27FC236}">
                <a16:creationId xmlns="" xmlns:a16="http://schemas.microsoft.com/office/drawing/2014/main" id="{0DEBD9B4-AB7B-42EA-8DAE-2FECA0B23320}"/>
              </a:ext>
            </a:extLst>
          </p:cNvPr>
          <p:cNvSpPr/>
          <p:nvPr/>
        </p:nvSpPr>
        <p:spPr>
          <a:xfrm>
            <a:off x="1828800" y="1536510"/>
            <a:ext cx="5939406" cy="623590"/>
          </a:xfrm>
          <a:prstGeom prst="roundRect">
            <a:avLst>
              <a:gd name="adj" fmla="val 28744"/>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Льготное лекарственное обеспечение</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65" name="Овал 64">
            <a:extLst>
              <a:ext uri="{FF2B5EF4-FFF2-40B4-BE49-F238E27FC236}">
                <a16:creationId xmlns="" xmlns:a16="http://schemas.microsoft.com/office/drawing/2014/main" id="{42D01A72-862E-4FAF-8EEA-845311931C5F}"/>
              </a:ext>
            </a:extLst>
          </p:cNvPr>
          <p:cNvSpPr/>
          <p:nvPr/>
        </p:nvSpPr>
        <p:spPr>
          <a:xfrm>
            <a:off x="1059738" y="1318851"/>
            <a:ext cx="922838" cy="922838"/>
          </a:xfrm>
          <a:prstGeom prst="ellipse">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1B2E51"/>
              </a:solidFill>
            </a:endParaRPr>
          </a:p>
        </p:txBody>
      </p:sp>
      <p:pic>
        <p:nvPicPr>
          <p:cNvPr id="10" name="Рисунок 9">
            <a:extLst>
              <a:ext uri="{FF2B5EF4-FFF2-40B4-BE49-F238E27FC236}">
                <a16:creationId xmlns="" xmlns:a16="http://schemas.microsoft.com/office/drawing/2014/main" id="{249E7C5E-60A7-4D2E-83F2-DE09E53A476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17217" y="1453300"/>
            <a:ext cx="584874" cy="584874"/>
          </a:xfrm>
          <a:prstGeom prst="rect">
            <a:avLst/>
          </a:prstGeom>
        </p:spPr>
      </p:pic>
      <p:sp>
        <p:nvSpPr>
          <p:cNvPr id="75" name="TextBox 74">
            <a:extLst>
              <a:ext uri="{FF2B5EF4-FFF2-40B4-BE49-F238E27FC236}">
                <a16:creationId xmlns="" xmlns:a16="http://schemas.microsoft.com/office/drawing/2014/main" id="{9C545A46-C588-4D88-84EF-2D4FADF37F87}"/>
              </a:ext>
            </a:extLst>
          </p:cNvPr>
          <p:cNvSpPr txBox="1"/>
          <p:nvPr/>
        </p:nvSpPr>
        <p:spPr>
          <a:xfrm>
            <a:off x="2219770" y="4032251"/>
            <a:ext cx="2517644" cy="276999"/>
          </a:xfrm>
          <a:prstGeom prst="rect">
            <a:avLst/>
          </a:prstGeom>
          <a:noFill/>
        </p:spPr>
        <p:txBody>
          <a:bodyPr wrap="square" rtlCol="0">
            <a:spAutoFit/>
          </a:bodyPr>
          <a:lstStyle/>
          <a:p>
            <a:r>
              <a:rPr lang="ru-RU" sz="1200" b="1" i="0" u="none" strike="noStrike" dirty="0">
                <a:solidFill>
                  <a:schemeClr val="bg1"/>
                </a:solidFill>
                <a:effectLst/>
                <a:latin typeface="Verdana" panose="020B0604030504040204" pitchFamily="34" charset="0"/>
                <a:ea typeface="Verdana" panose="020B0604030504040204" pitchFamily="34" charset="0"/>
                <a:cs typeface="Arial" panose="020B0604020202020204" pitchFamily="34" charset="0"/>
              </a:rPr>
              <a:t>бесплатно или с доплатой</a:t>
            </a:r>
            <a:endParaRPr lang="ru-RU" sz="1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pic>
        <p:nvPicPr>
          <p:cNvPr id="109" name="Рисунок 108">
            <a:extLst>
              <a:ext uri="{FF2B5EF4-FFF2-40B4-BE49-F238E27FC236}">
                <a16:creationId xmlns="" xmlns:a16="http://schemas.microsoft.com/office/drawing/2014/main" id="{1DE67D3D-5FCE-4E8D-922A-E9049419BC5D}"/>
              </a:ext>
            </a:extLst>
          </p:cNvPr>
          <p:cNvPicPr>
            <a:picLocks noChangeAspect="1"/>
          </p:cNvPicPr>
          <p:nvPr/>
        </p:nvPicPr>
        <p:blipFill>
          <a:blip r:embed="rId7" cstate="print">
            <a:extLst>
              <a:ext uri="{96DAC541-7B7A-43D3-8B79-37D633B846F1}">
                <asvg:svgBlip xmlns="" xmlns:asvg="http://schemas.microsoft.com/office/drawing/2016/SVG/main" r:embed="rId8"/>
              </a:ext>
            </a:extLst>
          </a:blip>
          <a:stretch>
            <a:fillRect/>
          </a:stretch>
        </p:blipFill>
        <p:spPr>
          <a:xfrm>
            <a:off x="10456152" y="545907"/>
            <a:ext cx="1364438" cy="404418"/>
          </a:xfrm>
          <a:prstGeom prst="rect">
            <a:avLst/>
          </a:prstGeom>
        </p:spPr>
      </p:pic>
      <p:pic>
        <p:nvPicPr>
          <p:cNvPr id="35" name="Рисунок 34">
            <a:extLst>
              <a:ext uri="{FF2B5EF4-FFF2-40B4-BE49-F238E27FC236}">
                <a16:creationId xmlns="" xmlns:a16="http://schemas.microsoft.com/office/drawing/2014/main" id="{5DB275E6-CC5F-4A2B-8718-107BA6CA5A97}"/>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l="44188" t="18895" r="1892" b="19128"/>
          <a:stretch>
            <a:fillRect/>
          </a:stretch>
        </p:blipFill>
        <p:spPr bwMode="auto">
          <a:xfrm>
            <a:off x="9517559" y="1282400"/>
            <a:ext cx="2167335" cy="1868392"/>
          </a:xfrm>
          <a:custGeom>
            <a:avLst/>
            <a:gdLst>
              <a:gd name="connsiteX0" fmla="*/ 467098 w 2167335"/>
              <a:gd name="connsiteY0" fmla="*/ 0 h 1868392"/>
              <a:gd name="connsiteX1" fmla="*/ 1700237 w 2167335"/>
              <a:gd name="connsiteY1" fmla="*/ 0 h 1868392"/>
              <a:gd name="connsiteX2" fmla="*/ 2167335 w 2167335"/>
              <a:gd name="connsiteY2" fmla="*/ 934196 h 1868392"/>
              <a:gd name="connsiteX3" fmla="*/ 1700237 w 2167335"/>
              <a:gd name="connsiteY3" fmla="*/ 1868392 h 1868392"/>
              <a:gd name="connsiteX4" fmla="*/ 467098 w 2167335"/>
              <a:gd name="connsiteY4" fmla="*/ 1868392 h 1868392"/>
              <a:gd name="connsiteX5" fmla="*/ 0 w 2167335"/>
              <a:gd name="connsiteY5" fmla="*/ 934196 h 186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7335" h="1868392">
                <a:moveTo>
                  <a:pt x="467098" y="0"/>
                </a:moveTo>
                <a:lnTo>
                  <a:pt x="1700237" y="0"/>
                </a:lnTo>
                <a:lnTo>
                  <a:pt x="2167335" y="934196"/>
                </a:lnTo>
                <a:lnTo>
                  <a:pt x="1700237" y="1868392"/>
                </a:lnTo>
                <a:lnTo>
                  <a:pt x="467098" y="1868392"/>
                </a:lnTo>
                <a:lnTo>
                  <a:pt x="0" y="934196"/>
                </a:lnTo>
                <a:close/>
              </a:path>
            </a:pathLst>
          </a:custGeom>
          <a:noFill/>
          <a:extLst>
            <a:ext uri="{909E8E84-426E-40DD-AFC4-6F175D3DCCD1}">
              <a14:hiddenFill xmlns:a14="http://schemas.microsoft.com/office/drawing/2010/main" xmlns="">
                <a:solidFill>
                  <a:srgbClr val="FFFFFF"/>
                </a:solidFill>
              </a14:hiddenFill>
            </a:ext>
          </a:extLst>
        </p:spPr>
      </p:pic>
      <p:sp>
        <p:nvSpPr>
          <p:cNvPr id="36" name="Шестиугольник 35">
            <a:extLst>
              <a:ext uri="{FF2B5EF4-FFF2-40B4-BE49-F238E27FC236}">
                <a16:creationId xmlns="" xmlns:a16="http://schemas.microsoft.com/office/drawing/2014/main" id="{FD8A8CEC-3F5F-4844-B2BC-0C76FD2A6232}"/>
              </a:ext>
            </a:extLst>
          </p:cNvPr>
          <p:cNvSpPr/>
          <p:nvPr/>
        </p:nvSpPr>
        <p:spPr>
          <a:xfrm>
            <a:off x="11043530" y="2856182"/>
            <a:ext cx="743720" cy="641138"/>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Шестиугольник 36">
            <a:extLst>
              <a:ext uri="{FF2B5EF4-FFF2-40B4-BE49-F238E27FC236}">
                <a16:creationId xmlns="" xmlns:a16="http://schemas.microsoft.com/office/drawing/2014/main" id="{8D155916-18AF-442A-A4FD-AA6973FED288}"/>
              </a:ext>
            </a:extLst>
          </p:cNvPr>
          <p:cNvSpPr/>
          <p:nvPr/>
        </p:nvSpPr>
        <p:spPr>
          <a:xfrm>
            <a:off x="8985775" y="3073400"/>
            <a:ext cx="1090573" cy="940150"/>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 xmlns:a16="http://schemas.microsoft.com/office/drawing/2014/main" id="{10671E61-4AAD-46C0-9245-F0343CBA9F59}"/>
              </a:ext>
            </a:extLst>
          </p:cNvPr>
          <p:cNvSpPr/>
          <p:nvPr/>
        </p:nvSpPr>
        <p:spPr>
          <a:xfrm>
            <a:off x="1406067" y="1493602"/>
            <a:ext cx="6784872" cy="707886"/>
          </a:xfrm>
          <a:prstGeom prst="rect">
            <a:avLst/>
          </a:prstGeom>
        </p:spPr>
        <p:txBody>
          <a:bodyPr wrap="square">
            <a:spAutoFit/>
          </a:bodyPr>
          <a:lstStyle/>
          <a:p>
            <a:pPr algn="ctr"/>
            <a:r>
              <a:rPr lang="ru-RU" sz="2000" b="1" dirty="0">
                <a:solidFill>
                  <a:schemeClr val="bg1"/>
                </a:solidFill>
                <a:latin typeface="Tahoma" pitchFamily="34" charset="0"/>
                <a:ea typeface="Tahoma" pitchFamily="34" charset="0"/>
                <a:cs typeface="Tahoma" pitchFamily="34" charset="0"/>
              </a:rPr>
              <a:t>Медицинское и лекарственное обеспечение льготных категорий граждан</a:t>
            </a:r>
            <a:endParaRPr lang="ru-RU" sz="2000" dirty="0">
              <a:solidFill>
                <a:schemeClr val="bg1"/>
              </a:solidFill>
              <a:latin typeface="Tahoma" pitchFamily="34" charset="0"/>
              <a:ea typeface="Tahoma" pitchFamily="34" charset="0"/>
              <a:cs typeface="Tahoma" pitchFamily="34" charset="0"/>
            </a:endParaRPr>
          </a:p>
        </p:txBody>
      </p:sp>
      <p:pic>
        <p:nvPicPr>
          <p:cNvPr id="22" name="Picture 2" descr="C:\Users\Slava\Desktop\crowd.png">
            <a:extLst>
              <a:ext uri="{FF2B5EF4-FFF2-40B4-BE49-F238E27FC236}">
                <a16:creationId xmlns="" xmlns:a16="http://schemas.microsoft.com/office/drawing/2014/main" id="{40D06257-4F37-4F07-927D-EAC529EFB11E}"/>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43930" y="2211575"/>
            <a:ext cx="108012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Прямоугольник 22">
            <a:extLst>
              <a:ext uri="{FF2B5EF4-FFF2-40B4-BE49-F238E27FC236}">
                <a16:creationId xmlns="" xmlns:a16="http://schemas.microsoft.com/office/drawing/2014/main" id="{67B3F0FB-7733-4121-BEDA-0E5AC98F9127}"/>
              </a:ext>
            </a:extLst>
          </p:cNvPr>
          <p:cNvSpPr/>
          <p:nvPr/>
        </p:nvSpPr>
        <p:spPr>
          <a:xfrm>
            <a:off x="1828800" y="2284471"/>
            <a:ext cx="6624736" cy="923330"/>
          </a:xfrm>
          <a:prstGeom prst="rect">
            <a:avLst/>
          </a:prstGeom>
        </p:spPr>
        <p:txBody>
          <a:bodyPr wrap="square">
            <a:spAutoFit/>
          </a:bodyPr>
          <a:lstStyle/>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Общее количество пациентов из числа льготных категорий граждан составляет 25 703 чел.</a:t>
            </a:r>
          </a:p>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Суммарная стоимость льготных рецептов составила более 330 млн. руб.</a:t>
            </a:r>
          </a:p>
          <a:p>
            <a:endParaRPr lang="ru-RU" b="1" dirty="0">
              <a:latin typeface="Tahoma" pitchFamily="34" charset="0"/>
              <a:ea typeface="Tahoma" pitchFamily="34" charset="0"/>
              <a:cs typeface="Tahoma" pitchFamily="34" charset="0"/>
            </a:endParaRPr>
          </a:p>
        </p:txBody>
      </p:sp>
      <p:pic>
        <p:nvPicPr>
          <p:cNvPr id="24" name="Picture 3" descr="C:\Users\Slava\Desktop\ruble.png">
            <a:extLst>
              <a:ext uri="{FF2B5EF4-FFF2-40B4-BE49-F238E27FC236}">
                <a16:creationId xmlns="" xmlns:a16="http://schemas.microsoft.com/office/drawing/2014/main" id="{A7A0A813-5367-4E8F-A399-1D0A0081DEFB}"/>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1254" y="3885129"/>
            <a:ext cx="980728"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Прямоугольник 24">
            <a:extLst>
              <a:ext uri="{FF2B5EF4-FFF2-40B4-BE49-F238E27FC236}">
                <a16:creationId xmlns="" xmlns:a16="http://schemas.microsoft.com/office/drawing/2014/main" id="{F50DF8B2-6C07-4292-BA27-B64B48448A16}"/>
              </a:ext>
            </a:extLst>
          </p:cNvPr>
          <p:cNvSpPr/>
          <p:nvPr/>
        </p:nvSpPr>
        <p:spPr>
          <a:xfrm>
            <a:off x="1828800" y="3846582"/>
            <a:ext cx="7128792" cy="1015663"/>
          </a:xfrm>
          <a:prstGeom prst="rect">
            <a:avLst/>
          </a:prstGeom>
        </p:spPr>
        <p:txBody>
          <a:bodyPr wrap="square">
            <a:spAutoFit/>
          </a:bodyPr>
          <a:lstStyle/>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Участие в эксперименте по расширению возможностей реализации права на получение мер социальной поддержки  по обеспечению лекарственными препаратами.</a:t>
            </a:r>
          </a:p>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В 2022 году принято 279 рецептов на сумму</a:t>
            </a:r>
          </a:p>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9,5 млн. руб.</a:t>
            </a:r>
          </a:p>
        </p:txBody>
      </p:sp>
      <p:sp>
        <p:nvSpPr>
          <p:cNvPr id="26" name="Прямоугольник 25">
            <a:extLst>
              <a:ext uri="{FF2B5EF4-FFF2-40B4-BE49-F238E27FC236}">
                <a16:creationId xmlns="" xmlns:a16="http://schemas.microsoft.com/office/drawing/2014/main" id="{22E77A2F-EF64-4303-A652-AFFCEECEFFED}"/>
              </a:ext>
            </a:extLst>
          </p:cNvPr>
          <p:cNvSpPr/>
          <p:nvPr/>
        </p:nvSpPr>
        <p:spPr>
          <a:xfrm>
            <a:off x="1091374" y="6196492"/>
            <a:ext cx="9234260" cy="461665"/>
          </a:xfrm>
          <a:prstGeom prst="rect">
            <a:avLst/>
          </a:prstGeom>
        </p:spPr>
        <p:txBody>
          <a:bodyPr wrap="square">
            <a:spAutoFit/>
          </a:bodyPr>
          <a:lstStyle/>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Среди прикрепленного населения</a:t>
            </a:r>
          </a:p>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18 ветеранов ВОВ и 4 жителей блокадного Ленинграда </a:t>
            </a:r>
          </a:p>
        </p:txBody>
      </p:sp>
      <p:pic>
        <p:nvPicPr>
          <p:cNvPr id="29" name="Рисунок 28">
            <a:extLst>
              <a:ext uri="{FF2B5EF4-FFF2-40B4-BE49-F238E27FC236}">
                <a16:creationId xmlns="" xmlns:a16="http://schemas.microsoft.com/office/drawing/2014/main" id="{F3FD5911-04A2-40C1-A2D2-5ACEB438170C}"/>
              </a:ext>
            </a:extLst>
          </p:cNvPr>
          <p:cNvPicPr>
            <a:picLocks noChangeAspect="1"/>
          </p:cNvPicPr>
          <p:nvPr/>
        </p:nvPicPr>
        <p:blipFill>
          <a:blip r:embed="rId12" cstate="print">
            <a:extLst>
              <a:ext uri="{96DAC541-7B7A-43D3-8B79-37D633B846F1}">
                <asvg:svgBlip xmlns="" xmlns:asvg="http://schemas.microsoft.com/office/drawing/2016/SVG/main" r:embed="rId5"/>
              </a:ext>
            </a:extLst>
          </a:blip>
          <a:stretch>
            <a:fillRect/>
          </a:stretch>
        </p:blipFill>
        <p:spPr>
          <a:xfrm rot="17712767">
            <a:off x="809537" y="6265421"/>
            <a:ext cx="237788" cy="248241"/>
          </a:xfrm>
          <a:prstGeom prst="rect">
            <a:avLst/>
          </a:prstGeom>
        </p:spPr>
      </p:pic>
    </p:spTree>
    <p:extLst>
      <p:ext uri="{BB962C8B-B14F-4D97-AF65-F5344CB8AC3E}">
        <p14:creationId xmlns:p14="http://schemas.microsoft.com/office/powerpoint/2010/main" xmlns="" val="186419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60325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634"/>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Онкопомощь</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21" name="TextBox 20">
            <a:extLst>
              <a:ext uri="{FF2B5EF4-FFF2-40B4-BE49-F238E27FC236}">
                <a16:creationId xmlns="" xmlns:a16="http://schemas.microsoft.com/office/drawing/2014/main" id="{1E891013-9DD9-4D43-A0CF-0927FF49903B}"/>
              </a:ext>
            </a:extLst>
          </p:cNvPr>
          <p:cNvSpPr txBox="1"/>
          <p:nvPr/>
        </p:nvSpPr>
        <p:spPr>
          <a:xfrm>
            <a:off x="1309145" y="1374308"/>
            <a:ext cx="437082" cy="923330"/>
          </a:xfrm>
          <a:prstGeom prst="rect">
            <a:avLst/>
          </a:prstGeom>
          <a:noFill/>
        </p:spPr>
        <p:txBody>
          <a:bodyPr wrap="square" rtlCol="0">
            <a:spAutoFit/>
          </a:bodyPr>
          <a:lstStyle/>
          <a:p>
            <a:r>
              <a:rPr lang="ru-RU" sz="5400" b="1" i="0" u="none" strike="noStrike" dirty="0">
                <a:solidFill>
                  <a:schemeClr val="bg1"/>
                </a:solidFill>
                <a:effectLst/>
                <a:latin typeface="Arial" panose="020B0604020202020204" pitchFamily="34" charset="0"/>
                <a:cs typeface="Arial" panose="020B0604020202020204" pitchFamily="34" charset="0"/>
              </a:rPr>
              <a:t>!</a:t>
            </a:r>
            <a:endParaRPr lang="ru-RU" sz="5400" dirty="0">
              <a:solidFill>
                <a:schemeClr val="bg1"/>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 xmlns:a16="http://schemas.microsoft.com/office/drawing/2014/main" id="{0235BF87-DFB4-483B-A0EF-00908003036F}"/>
              </a:ext>
            </a:extLst>
          </p:cNvPr>
          <p:cNvSpPr txBox="1"/>
          <p:nvPr/>
        </p:nvSpPr>
        <p:spPr>
          <a:xfrm>
            <a:off x="824383" y="1079272"/>
            <a:ext cx="8503969" cy="338554"/>
          </a:xfrm>
          <a:prstGeom prst="rect">
            <a:avLst/>
          </a:prstGeom>
          <a:noFill/>
        </p:spPr>
        <p:txBody>
          <a:bodyPr wrap="square" rtlCol="0">
            <a:spAutoFit/>
          </a:bodyPr>
          <a:lstStyle/>
          <a:p>
            <a:r>
              <a:rPr lang="ru-RU" sz="1600" b="0"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В 2019 году утвержден </a:t>
            </a:r>
            <a:r>
              <a:rPr lang="ru-RU" sz="16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московский стандарт онкологической помощи</a:t>
            </a:r>
            <a:r>
              <a:rPr lang="ru-RU" sz="1600" b="0"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 </a:t>
            </a:r>
            <a:endParaRPr lang="ru-RU" sz="1600" dirty="0">
              <a:solidFill>
                <a:srgbClr val="48BDD7"/>
              </a:solidFill>
              <a:latin typeface="Verdana" panose="020B0604030504040204" pitchFamily="34" charset="0"/>
              <a:ea typeface="Verdana" panose="020B0604030504040204" pitchFamily="34" charset="0"/>
              <a:cs typeface="Arial" panose="020B0604020202020204" pitchFamily="34" charset="0"/>
            </a:endParaRPr>
          </a:p>
        </p:txBody>
      </p:sp>
      <p:sp>
        <p:nvSpPr>
          <p:cNvPr id="105" name="Прямоугольник: скругленные углы 104">
            <a:extLst>
              <a:ext uri="{FF2B5EF4-FFF2-40B4-BE49-F238E27FC236}">
                <a16:creationId xmlns="" xmlns:a16="http://schemas.microsoft.com/office/drawing/2014/main" id="{E62A6B42-C352-43EC-A386-15AAA87DEAC6}"/>
              </a:ext>
            </a:extLst>
          </p:cNvPr>
          <p:cNvSpPr/>
          <p:nvPr/>
        </p:nvSpPr>
        <p:spPr>
          <a:xfrm>
            <a:off x="965347" y="1608129"/>
            <a:ext cx="6622808" cy="3451221"/>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Прямоугольник: скругленные углы 107">
            <a:extLst>
              <a:ext uri="{FF2B5EF4-FFF2-40B4-BE49-F238E27FC236}">
                <a16:creationId xmlns="" xmlns:a16="http://schemas.microsoft.com/office/drawing/2014/main" id="{0DB39DC9-0979-434F-A825-0A71DD1F86D2}"/>
              </a:ext>
            </a:extLst>
          </p:cNvPr>
          <p:cNvSpPr/>
          <p:nvPr/>
        </p:nvSpPr>
        <p:spPr>
          <a:xfrm>
            <a:off x="792127" y="1522673"/>
            <a:ext cx="5135288" cy="384988"/>
          </a:xfrm>
          <a:prstGeom prst="roundRect">
            <a:avLst>
              <a:gd name="adj" fmla="val 28744"/>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 xmlns:a16="http://schemas.microsoft.com/office/drawing/2014/main" id="{7FC85D3E-97C4-4D09-835E-7BBD84CBEA77}"/>
              </a:ext>
            </a:extLst>
          </p:cNvPr>
          <p:cNvSpPr txBox="1"/>
          <p:nvPr/>
        </p:nvSpPr>
        <p:spPr>
          <a:xfrm>
            <a:off x="898296" y="1534753"/>
            <a:ext cx="5001823" cy="584775"/>
          </a:xfrm>
          <a:prstGeom prst="rect">
            <a:avLst/>
          </a:prstGeom>
          <a:noFill/>
        </p:spPr>
        <p:txBody>
          <a:bodyPr wrap="square" rtlCol="0">
            <a:spAutoFit/>
          </a:bodyPr>
          <a:lstStyle/>
          <a:p>
            <a:r>
              <a:rPr lang="ru-RU" sz="1600" b="1" i="0" u="none" strike="noStrike" dirty="0">
                <a:solidFill>
                  <a:schemeClr val="bg1"/>
                </a:solidFill>
                <a:effectLst/>
                <a:latin typeface="Arial" panose="020B0604020202020204" pitchFamily="34" charset="0"/>
                <a:cs typeface="Arial" panose="020B0604020202020204" pitchFamily="34" charset="0"/>
              </a:rPr>
              <a:t>Онкоцентры на базе ведущих больниц города: </a:t>
            </a:r>
          </a:p>
          <a:p>
            <a:endParaRPr lang="ru-RU" sz="1600" dirty="0">
              <a:solidFill>
                <a:schemeClr val="bg1"/>
              </a:solidFill>
              <a:latin typeface="Arial" panose="020B0604020202020204" pitchFamily="34" charset="0"/>
              <a:cs typeface="Arial" panose="020B0604020202020204" pitchFamily="34" charset="0"/>
            </a:endParaRPr>
          </a:p>
        </p:txBody>
      </p:sp>
      <p:grpSp>
        <p:nvGrpSpPr>
          <p:cNvPr id="10" name="Группа 9">
            <a:extLst>
              <a:ext uri="{FF2B5EF4-FFF2-40B4-BE49-F238E27FC236}">
                <a16:creationId xmlns="" xmlns:a16="http://schemas.microsoft.com/office/drawing/2014/main" id="{ACD27D91-EF7E-4F1F-8AA2-3CE541830290}"/>
              </a:ext>
            </a:extLst>
          </p:cNvPr>
          <p:cNvGrpSpPr/>
          <p:nvPr/>
        </p:nvGrpSpPr>
        <p:grpSpPr>
          <a:xfrm>
            <a:off x="1158324" y="2069287"/>
            <a:ext cx="1735917" cy="483601"/>
            <a:chOff x="1163344" y="3617029"/>
            <a:chExt cx="1735917" cy="483601"/>
          </a:xfrm>
        </p:grpSpPr>
        <p:sp>
          <p:nvSpPr>
            <p:cNvPr id="6" name="Шестиугольник 5">
              <a:extLst>
                <a:ext uri="{FF2B5EF4-FFF2-40B4-BE49-F238E27FC236}">
                  <a16:creationId xmlns="" xmlns:a16="http://schemas.microsoft.com/office/drawing/2014/main" id="{EF8FEE0D-9C19-4C5D-A510-6D28820757BB}"/>
                </a:ext>
              </a:extLst>
            </p:cNvPr>
            <p:cNvSpPr/>
            <p:nvPr/>
          </p:nvSpPr>
          <p:spPr>
            <a:xfrm>
              <a:off x="1163344" y="3617029"/>
              <a:ext cx="560977" cy="483601"/>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0" name="TextBox 119">
              <a:extLst>
                <a:ext uri="{FF2B5EF4-FFF2-40B4-BE49-F238E27FC236}">
                  <a16:creationId xmlns="" xmlns:a16="http://schemas.microsoft.com/office/drawing/2014/main" id="{570F05D9-BD53-40C4-9711-10B1CE101086}"/>
                </a:ext>
              </a:extLst>
            </p:cNvPr>
            <p:cNvSpPr txBox="1"/>
            <p:nvPr/>
          </p:nvSpPr>
          <p:spPr>
            <a:xfrm>
              <a:off x="1300254" y="3688387"/>
              <a:ext cx="1599007" cy="338554"/>
            </a:xfrm>
            <a:prstGeom prst="rect">
              <a:avLst/>
            </a:prstGeom>
            <a:noFill/>
          </p:spPr>
          <p:txBody>
            <a:bodyPr wrap="square" rtlCol="0">
              <a:spAutoFit/>
            </a:bodyPr>
            <a:lstStyle/>
            <a:p>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ГКОБ №1</a:t>
              </a:r>
              <a:endParaRPr lang="ru-RU" sz="1600" b="1" dirty="0">
                <a:solidFill>
                  <a:srgbClr val="4694DA"/>
                </a:solidFill>
                <a:latin typeface="Verdana" panose="020B0604030504040204" pitchFamily="34" charset="0"/>
                <a:ea typeface="Verdana" panose="020B0604030504040204" pitchFamily="34" charset="0"/>
                <a:cs typeface="Arial" panose="020B0604020202020204" pitchFamily="34" charset="0"/>
              </a:endParaRPr>
            </a:p>
          </p:txBody>
        </p:sp>
      </p:grpSp>
      <p:grpSp>
        <p:nvGrpSpPr>
          <p:cNvPr id="11" name="Группа 10">
            <a:extLst>
              <a:ext uri="{FF2B5EF4-FFF2-40B4-BE49-F238E27FC236}">
                <a16:creationId xmlns="" xmlns:a16="http://schemas.microsoft.com/office/drawing/2014/main" id="{53473675-B939-4B8A-BD18-37DFDAA09CC5}"/>
              </a:ext>
            </a:extLst>
          </p:cNvPr>
          <p:cNvGrpSpPr/>
          <p:nvPr/>
        </p:nvGrpSpPr>
        <p:grpSpPr>
          <a:xfrm>
            <a:off x="3050064" y="2076727"/>
            <a:ext cx="2129693" cy="656133"/>
            <a:chOff x="2776262" y="3576269"/>
            <a:chExt cx="2129693" cy="656133"/>
          </a:xfrm>
        </p:grpSpPr>
        <p:sp>
          <p:nvSpPr>
            <p:cNvPr id="72" name="Шестиугольник 71">
              <a:extLst>
                <a:ext uri="{FF2B5EF4-FFF2-40B4-BE49-F238E27FC236}">
                  <a16:creationId xmlns="" xmlns:a16="http://schemas.microsoft.com/office/drawing/2014/main" id="{36AFA84E-AE9B-4B0A-B35E-A8E99561C3C5}"/>
                </a:ext>
              </a:extLst>
            </p:cNvPr>
            <p:cNvSpPr/>
            <p:nvPr/>
          </p:nvSpPr>
          <p:spPr>
            <a:xfrm>
              <a:off x="2776262" y="3576269"/>
              <a:ext cx="560977" cy="483601"/>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 xmlns:a16="http://schemas.microsoft.com/office/drawing/2014/main" id="{A956D969-E80A-4635-A1C4-8C719772E45F}"/>
                </a:ext>
              </a:extLst>
            </p:cNvPr>
            <p:cNvSpPr txBox="1"/>
            <p:nvPr/>
          </p:nvSpPr>
          <p:spPr>
            <a:xfrm>
              <a:off x="2913172" y="3647627"/>
              <a:ext cx="1992783" cy="584775"/>
            </a:xfrm>
            <a:prstGeom prst="rect">
              <a:avLst/>
            </a:prstGeom>
            <a:noFill/>
          </p:spPr>
          <p:txBody>
            <a:bodyPr wrap="square" rtlCol="0">
              <a:spAutoFit/>
            </a:bodyPr>
            <a:lstStyle/>
            <a:p>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МКНЦ им. </a:t>
              </a:r>
            </a:p>
            <a:p>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А.С. Логинова </a:t>
              </a:r>
              <a:endParaRPr lang="ru-RU" sz="1600" b="1" dirty="0">
                <a:solidFill>
                  <a:srgbClr val="4694DA"/>
                </a:solidFill>
                <a:latin typeface="Verdana" panose="020B0604030504040204" pitchFamily="34" charset="0"/>
                <a:ea typeface="Verdana" panose="020B0604030504040204" pitchFamily="34" charset="0"/>
                <a:cs typeface="Arial" panose="020B0604020202020204" pitchFamily="34" charset="0"/>
              </a:endParaRPr>
            </a:p>
          </p:txBody>
        </p:sp>
      </p:grpSp>
      <p:grpSp>
        <p:nvGrpSpPr>
          <p:cNvPr id="12" name="Группа 11">
            <a:extLst>
              <a:ext uri="{FF2B5EF4-FFF2-40B4-BE49-F238E27FC236}">
                <a16:creationId xmlns="" xmlns:a16="http://schemas.microsoft.com/office/drawing/2014/main" id="{E26557D6-2B7A-4951-8C42-78F066A157A4}"/>
              </a:ext>
            </a:extLst>
          </p:cNvPr>
          <p:cNvGrpSpPr/>
          <p:nvPr/>
        </p:nvGrpSpPr>
        <p:grpSpPr>
          <a:xfrm>
            <a:off x="5348904" y="2065604"/>
            <a:ext cx="2129693" cy="656133"/>
            <a:chOff x="4912565" y="3482204"/>
            <a:chExt cx="2129693" cy="656133"/>
          </a:xfrm>
        </p:grpSpPr>
        <p:sp>
          <p:nvSpPr>
            <p:cNvPr id="77" name="Шестиугольник 76">
              <a:extLst>
                <a:ext uri="{FF2B5EF4-FFF2-40B4-BE49-F238E27FC236}">
                  <a16:creationId xmlns="" xmlns:a16="http://schemas.microsoft.com/office/drawing/2014/main" id="{58F03AF9-C15F-4A5E-BFC7-D3C1D5A54564}"/>
                </a:ext>
              </a:extLst>
            </p:cNvPr>
            <p:cNvSpPr/>
            <p:nvPr/>
          </p:nvSpPr>
          <p:spPr>
            <a:xfrm>
              <a:off x="4912565" y="3482204"/>
              <a:ext cx="560977" cy="483601"/>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 xmlns:a16="http://schemas.microsoft.com/office/drawing/2014/main" id="{AD765F70-2656-4C77-9B87-57401FF7BBA0}"/>
                </a:ext>
              </a:extLst>
            </p:cNvPr>
            <p:cNvSpPr txBox="1"/>
            <p:nvPr/>
          </p:nvSpPr>
          <p:spPr>
            <a:xfrm>
              <a:off x="5049475" y="3553562"/>
              <a:ext cx="1992783" cy="584775"/>
            </a:xfrm>
            <a:prstGeom prst="rect">
              <a:avLst/>
            </a:prstGeom>
            <a:noFill/>
          </p:spPr>
          <p:txBody>
            <a:bodyPr wrap="square" rtlCol="0">
              <a:spAutoFit/>
            </a:bodyPr>
            <a:lstStyle/>
            <a:p>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ГКБ им. </a:t>
              </a:r>
            </a:p>
            <a:p>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С.П. Боткина</a:t>
              </a:r>
              <a:endParaRPr lang="ru-RU" sz="1600" b="1" dirty="0">
                <a:solidFill>
                  <a:srgbClr val="4694DA"/>
                </a:solidFill>
                <a:latin typeface="Verdana" panose="020B0604030504040204" pitchFamily="34" charset="0"/>
                <a:ea typeface="Verdana" panose="020B0604030504040204" pitchFamily="34" charset="0"/>
                <a:cs typeface="Arial" panose="020B0604020202020204" pitchFamily="34" charset="0"/>
              </a:endParaRPr>
            </a:p>
          </p:txBody>
        </p:sp>
      </p:grpSp>
      <p:grpSp>
        <p:nvGrpSpPr>
          <p:cNvPr id="14" name="Группа 13">
            <a:extLst>
              <a:ext uri="{FF2B5EF4-FFF2-40B4-BE49-F238E27FC236}">
                <a16:creationId xmlns="" xmlns:a16="http://schemas.microsoft.com/office/drawing/2014/main" id="{14AD172E-AE47-46D9-BB82-C3A334C47C7C}"/>
              </a:ext>
            </a:extLst>
          </p:cNvPr>
          <p:cNvGrpSpPr/>
          <p:nvPr/>
        </p:nvGrpSpPr>
        <p:grpSpPr>
          <a:xfrm>
            <a:off x="1918098" y="2855076"/>
            <a:ext cx="2129693" cy="656133"/>
            <a:chOff x="6773495" y="3425260"/>
            <a:chExt cx="2129693" cy="656133"/>
          </a:xfrm>
        </p:grpSpPr>
        <p:sp>
          <p:nvSpPr>
            <p:cNvPr id="79" name="Шестиугольник 78">
              <a:extLst>
                <a:ext uri="{FF2B5EF4-FFF2-40B4-BE49-F238E27FC236}">
                  <a16:creationId xmlns="" xmlns:a16="http://schemas.microsoft.com/office/drawing/2014/main" id="{F34BC886-B2B1-47E2-86D9-97F5E3391F84}"/>
                </a:ext>
              </a:extLst>
            </p:cNvPr>
            <p:cNvSpPr/>
            <p:nvPr/>
          </p:nvSpPr>
          <p:spPr>
            <a:xfrm>
              <a:off x="6773495" y="3425260"/>
              <a:ext cx="560977" cy="483601"/>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 xmlns:a16="http://schemas.microsoft.com/office/drawing/2014/main" id="{956AC81D-7A6B-41AB-9717-5A9161CA651A}"/>
                </a:ext>
              </a:extLst>
            </p:cNvPr>
            <p:cNvSpPr txBox="1"/>
            <p:nvPr/>
          </p:nvSpPr>
          <p:spPr>
            <a:xfrm>
              <a:off x="6910405" y="3496618"/>
              <a:ext cx="1992783" cy="584775"/>
            </a:xfrm>
            <a:prstGeom prst="rect">
              <a:avLst/>
            </a:prstGeom>
            <a:noFill/>
          </p:spPr>
          <p:txBody>
            <a:bodyPr wrap="square" rtlCol="0">
              <a:spAutoFit/>
            </a:bodyPr>
            <a:lstStyle/>
            <a:p>
              <a:r>
                <a:rPr lang="ru-RU" sz="1600" b="1" i="0" u="none" strike="noStrike" dirty="0" err="1">
                  <a:solidFill>
                    <a:srgbClr val="4694DA"/>
                  </a:solidFill>
                  <a:effectLst/>
                  <a:latin typeface="Verdana" panose="020B0604030504040204" pitchFamily="34" charset="0"/>
                  <a:ea typeface="Verdana" panose="020B0604030504040204" pitchFamily="34" charset="0"/>
                  <a:cs typeface="Arial" panose="020B0604020202020204" pitchFamily="34" charset="0"/>
                </a:rPr>
                <a:t>Онкобольница</a:t>
              </a:r>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 №62</a:t>
              </a:r>
              <a:endParaRPr lang="ru-RU" sz="1600" b="1" dirty="0">
                <a:solidFill>
                  <a:srgbClr val="4694DA"/>
                </a:solidFill>
                <a:latin typeface="Verdana" panose="020B0604030504040204" pitchFamily="34" charset="0"/>
                <a:ea typeface="Verdana" panose="020B0604030504040204" pitchFamily="34" charset="0"/>
                <a:cs typeface="Arial" panose="020B0604020202020204" pitchFamily="34" charset="0"/>
              </a:endParaRPr>
            </a:p>
          </p:txBody>
        </p:sp>
      </p:grpSp>
      <p:grpSp>
        <p:nvGrpSpPr>
          <p:cNvPr id="16" name="Группа 15">
            <a:extLst>
              <a:ext uri="{FF2B5EF4-FFF2-40B4-BE49-F238E27FC236}">
                <a16:creationId xmlns="" xmlns:a16="http://schemas.microsoft.com/office/drawing/2014/main" id="{4EEF40D9-08C4-478A-A2B5-9C142874F6A4}"/>
              </a:ext>
            </a:extLst>
          </p:cNvPr>
          <p:cNvGrpSpPr/>
          <p:nvPr/>
        </p:nvGrpSpPr>
        <p:grpSpPr>
          <a:xfrm>
            <a:off x="4564545" y="2857656"/>
            <a:ext cx="2129693" cy="656133"/>
            <a:chOff x="8848153" y="3424659"/>
            <a:chExt cx="2129693" cy="656133"/>
          </a:xfrm>
        </p:grpSpPr>
        <p:sp>
          <p:nvSpPr>
            <p:cNvPr id="81" name="Шестиугольник 80">
              <a:extLst>
                <a:ext uri="{FF2B5EF4-FFF2-40B4-BE49-F238E27FC236}">
                  <a16:creationId xmlns="" xmlns:a16="http://schemas.microsoft.com/office/drawing/2014/main" id="{D7A8DB51-6273-4ACD-94A1-6AA26DF75C09}"/>
                </a:ext>
              </a:extLst>
            </p:cNvPr>
            <p:cNvSpPr/>
            <p:nvPr/>
          </p:nvSpPr>
          <p:spPr>
            <a:xfrm>
              <a:off x="8848153" y="3424659"/>
              <a:ext cx="560977" cy="483601"/>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 xmlns:a16="http://schemas.microsoft.com/office/drawing/2014/main" id="{AD9A277B-BAD8-4F6E-B626-E70CF2833211}"/>
                </a:ext>
              </a:extLst>
            </p:cNvPr>
            <p:cNvSpPr txBox="1"/>
            <p:nvPr/>
          </p:nvSpPr>
          <p:spPr>
            <a:xfrm>
              <a:off x="8985063" y="3496017"/>
              <a:ext cx="1992783" cy="584775"/>
            </a:xfrm>
            <a:prstGeom prst="rect">
              <a:avLst/>
            </a:prstGeom>
            <a:noFill/>
          </p:spPr>
          <p:txBody>
            <a:bodyPr wrap="square" rtlCol="0">
              <a:spAutoFit/>
            </a:bodyPr>
            <a:lstStyle/>
            <a:p>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ММКЦ «Коммунарка»</a:t>
              </a:r>
              <a:endParaRPr lang="ru-RU" sz="1600" b="1" dirty="0">
                <a:solidFill>
                  <a:srgbClr val="4694DA"/>
                </a:solidFill>
                <a:latin typeface="Verdana" panose="020B0604030504040204" pitchFamily="34" charset="0"/>
                <a:ea typeface="Verdana" panose="020B0604030504040204" pitchFamily="34" charset="0"/>
                <a:cs typeface="Arial" panose="020B0604020202020204" pitchFamily="34" charset="0"/>
              </a:endParaRPr>
            </a:p>
          </p:txBody>
        </p:sp>
      </p:grpSp>
      <p:sp>
        <p:nvSpPr>
          <p:cNvPr id="89" name="TextBox 88">
            <a:extLst>
              <a:ext uri="{FF2B5EF4-FFF2-40B4-BE49-F238E27FC236}">
                <a16:creationId xmlns="" xmlns:a16="http://schemas.microsoft.com/office/drawing/2014/main" id="{EFCB665E-59F3-4D9A-9AA1-D304699F8425}"/>
              </a:ext>
            </a:extLst>
          </p:cNvPr>
          <p:cNvSpPr txBox="1"/>
          <p:nvPr/>
        </p:nvSpPr>
        <p:spPr>
          <a:xfrm>
            <a:off x="1719300" y="4030802"/>
            <a:ext cx="5554957" cy="461665"/>
          </a:xfrm>
          <a:prstGeom prst="rect">
            <a:avLst/>
          </a:prstGeom>
          <a:noFill/>
        </p:spPr>
        <p:txBody>
          <a:bodyPr wrap="square" rtlCol="0">
            <a:spAutoFit/>
          </a:bodyPr>
          <a:lstStyle/>
          <a:p>
            <a:r>
              <a:rPr lang="ru-RU" sz="1200" b="1"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современные лаборатории</a:t>
            </a:r>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для определения природы опухоли конкретного пациента</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91" name="Рисунок 90">
            <a:extLst>
              <a:ext uri="{FF2B5EF4-FFF2-40B4-BE49-F238E27FC236}">
                <a16:creationId xmlns="" xmlns:a16="http://schemas.microsoft.com/office/drawing/2014/main" id="{B5038F99-FD28-4081-8F8C-8EE99B11AB5C}"/>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1329183" y="4129508"/>
            <a:ext cx="237788" cy="248241"/>
          </a:xfrm>
          <a:prstGeom prst="rect">
            <a:avLst/>
          </a:prstGeom>
        </p:spPr>
      </p:pic>
      <p:sp>
        <p:nvSpPr>
          <p:cNvPr id="99" name="TextBox 98">
            <a:extLst>
              <a:ext uri="{FF2B5EF4-FFF2-40B4-BE49-F238E27FC236}">
                <a16:creationId xmlns="" xmlns:a16="http://schemas.microsoft.com/office/drawing/2014/main" id="{A7523091-2ECF-4C02-92C5-780B22D7F9CC}"/>
              </a:ext>
            </a:extLst>
          </p:cNvPr>
          <p:cNvSpPr txBox="1"/>
          <p:nvPr/>
        </p:nvSpPr>
        <p:spPr>
          <a:xfrm>
            <a:off x="1719301" y="4493287"/>
            <a:ext cx="5662950" cy="461665"/>
          </a:xfrm>
          <a:prstGeom prst="rect">
            <a:avLst/>
          </a:prstGeom>
          <a:noFill/>
        </p:spPr>
        <p:txBody>
          <a:bodyPr wrap="square" rtlCol="0">
            <a:spAutoFit/>
          </a:bodyPr>
          <a:lstStyle/>
          <a:p>
            <a:r>
              <a:rPr lang="ru-RU" sz="1200" b="1"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высокотехнологичные </a:t>
            </a:r>
            <a:r>
              <a:rPr lang="ru-RU" sz="1200" b="1" i="0" u="none" strike="noStrike" dirty="0" err="1">
                <a:solidFill>
                  <a:srgbClr val="1B2E51"/>
                </a:solidFill>
                <a:effectLst/>
                <a:latin typeface="Verdana" panose="020B0604030504040204" pitchFamily="34" charset="0"/>
                <a:ea typeface="Verdana" panose="020B0604030504040204" pitchFamily="34" charset="0"/>
                <a:cs typeface="Arial" panose="020B0604020202020204" pitchFamily="34" charset="0"/>
              </a:rPr>
              <a:t>ЦАОПы</a:t>
            </a:r>
            <a:r>
              <a:rPr lang="ru-RU" sz="1200" b="1"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a:t>
            </a:r>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для проведения диагностических исследований</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100" name="Рисунок 99">
            <a:extLst>
              <a:ext uri="{FF2B5EF4-FFF2-40B4-BE49-F238E27FC236}">
                <a16:creationId xmlns="" xmlns:a16="http://schemas.microsoft.com/office/drawing/2014/main" id="{7E79C9A4-56A4-47D3-A85C-8B1E8813FBE3}"/>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1329183" y="4591993"/>
            <a:ext cx="237788" cy="248241"/>
          </a:xfrm>
          <a:prstGeom prst="rect">
            <a:avLst/>
          </a:prstGeom>
        </p:spPr>
      </p:pic>
      <p:sp>
        <p:nvSpPr>
          <p:cNvPr id="17" name="Прямоугольник: скругленные углы 16">
            <a:extLst>
              <a:ext uri="{FF2B5EF4-FFF2-40B4-BE49-F238E27FC236}">
                <a16:creationId xmlns="" xmlns:a16="http://schemas.microsoft.com/office/drawing/2014/main" id="{BF71085E-D7BE-4960-A614-6375F61919E0}"/>
              </a:ext>
            </a:extLst>
          </p:cNvPr>
          <p:cNvSpPr/>
          <p:nvPr/>
        </p:nvSpPr>
        <p:spPr>
          <a:xfrm>
            <a:off x="1787171" y="3665143"/>
            <a:ext cx="2374188" cy="290939"/>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 xmlns:a16="http://schemas.microsoft.com/office/drawing/2014/main" id="{A55FC190-4A70-4A92-9527-CDEC12CC50ED}"/>
              </a:ext>
            </a:extLst>
          </p:cNvPr>
          <p:cNvSpPr txBox="1"/>
          <p:nvPr/>
        </p:nvSpPr>
        <p:spPr>
          <a:xfrm>
            <a:off x="2003177" y="3651164"/>
            <a:ext cx="1992783" cy="307777"/>
          </a:xfrm>
          <a:prstGeom prst="rect">
            <a:avLst/>
          </a:prstGeom>
          <a:noFill/>
        </p:spPr>
        <p:txBody>
          <a:bodyPr wrap="square" rtlCol="0">
            <a:spAutoFit/>
          </a:bodyPr>
          <a:lstStyle/>
          <a:p>
            <a:r>
              <a:rPr lang="ru-RU" sz="1400" b="1" i="0" u="none" strike="noStrike" dirty="0">
                <a:solidFill>
                  <a:schemeClr val="bg1"/>
                </a:solidFill>
                <a:effectLst/>
                <a:latin typeface="Arial" panose="020B0604020202020204" pitchFamily="34" charset="0"/>
                <a:cs typeface="Arial" panose="020B0604020202020204" pitchFamily="34" charset="0"/>
              </a:rPr>
              <a:t>На их базе созданы:</a:t>
            </a:r>
            <a:endParaRPr lang="ru-RU" sz="1400" dirty="0">
              <a:solidFill>
                <a:schemeClr val="bg1"/>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 xmlns:a16="http://schemas.microsoft.com/office/drawing/2014/main" id="{7FCF350C-561B-4260-94CA-491472114D9B}"/>
              </a:ext>
            </a:extLst>
          </p:cNvPr>
          <p:cNvSpPr txBox="1"/>
          <p:nvPr/>
        </p:nvSpPr>
        <p:spPr>
          <a:xfrm>
            <a:off x="965347" y="5195552"/>
            <a:ext cx="10337887" cy="307777"/>
          </a:xfrm>
          <a:prstGeom prst="rect">
            <a:avLst/>
          </a:prstGeom>
          <a:noFill/>
        </p:spPr>
        <p:txBody>
          <a:bodyPr wrap="square" rtlCol="0">
            <a:spAutoFit/>
          </a:bodyPr>
          <a:lstStyle/>
          <a:p>
            <a:r>
              <a:rPr lang="ru-RU" sz="14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Путь пациента</a:t>
            </a:r>
            <a:r>
              <a:rPr lang="ru-RU" sz="1400" b="0"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 </a:t>
            </a:r>
            <a:r>
              <a:rPr lang="ru-RU" sz="14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при подозрении на ЗНО начинается чаще всего в городских поликлиниках </a:t>
            </a:r>
            <a:endPar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102" name="TextBox 101">
            <a:extLst>
              <a:ext uri="{FF2B5EF4-FFF2-40B4-BE49-F238E27FC236}">
                <a16:creationId xmlns="" xmlns:a16="http://schemas.microsoft.com/office/drawing/2014/main" id="{8DFAA0FD-5887-4C22-AB79-F5EDF9D63995}"/>
              </a:ext>
            </a:extLst>
          </p:cNvPr>
          <p:cNvSpPr txBox="1"/>
          <p:nvPr/>
        </p:nvSpPr>
        <p:spPr>
          <a:xfrm>
            <a:off x="1452441" y="5639530"/>
            <a:ext cx="3310390" cy="646331"/>
          </a:xfrm>
          <a:prstGeom prst="rect">
            <a:avLst/>
          </a:prstGeom>
          <a:noFill/>
        </p:spPr>
        <p:txBody>
          <a:bodyPr wrap="square" rtlCol="0">
            <a:spAutoFit/>
          </a:bodyPr>
          <a:lstStyle/>
          <a:p>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Созданы </a:t>
            </a:r>
            <a:r>
              <a:rPr lang="ru-RU" sz="1200" b="1"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сервисы индивидуального сопровождения</a:t>
            </a:r>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и психологической помощи</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106" name="Рисунок 105">
            <a:extLst>
              <a:ext uri="{FF2B5EF4-FFF2-40B4-BE49-F238E27FC236}">
                <a16:creationId xmlns="" xmlns:a16="http://schemas.microsoft.com/office/drawing/2014/main" id="{03FD5F3C-A2BA-41B2-9A24-0A5E5367801E}"/>
              </a:ext>
            </a:extLst>
          </p:cNvPr>
          <p:cNvPicPr>
            <a:picLocks noChangeAspect="1"/>
          </p:cNvPicPr>
          <p:nvPr/>
        </p:nvPicPr>
        <p:blipFill>
          <a:blip r:embed="rId8" cstate="print">
            <a:extLst>
              <a:ext uri="{96DAC541-7B7A-43D3-8B79-37D633B846F1}">
                <asvg:svgBlip xmlns="" xmlns:asvg="http://schemas.microsoft.com/office/drawing/2016/SVG/main" r:embed="rId5"/>
              </a:ext>
            </a:extLst>
          </a:blip>
          <a:stretch>
            <a:fillRect/>
          </a:stretch>
        </p:blipFill>
        <p:spPr>
          <a:xfrm rot="17712767">
            <a:off x="1062322" y="5682579"/>
            <a:ext cx="237788" cy="248241"/>
          </a:xfrm>
          <a:prstGeom prst="rect">
            <a:avLst/>
          </a:prstGeom>
        </p:spPr>
      </p:pic>
      <p:sp>
        <p:nvSpPr>
          <p:cNvPr id="112" name="TextBox 111">
            <a:extLst>
              <a:ext uri="{FF2B5EF4-FFF2-40B4-BE49-F238E27FC236}">
                <a16:creationId xmlns="" xmlns:a16="http://schemas.microsoft.com/office/drawing/2014/main" id="{5908A934-6D0F-4694-ACCF-2F55BC66534C}"/>
              </a:ext>
            </a:extLst>
          </p:cNvPr>
          <p:cNvSpPr txBox="1"/>
          <p:nvPr/>
        </p:nvSpPr>
        <p:spPr>
          <a:xfrm>
            <a:off x="5478252" y="5655117"/>
            <a:ext cx="3310390" cy="830997"/>
          </a:xfrm>
          <a:prstGeom prst="rect">
            <a:avLst/>
          </a:prstGeom>
          <a:noFill/>
        </p:spPr>
        <p:txBody>
          <a:bodyPr wrap="square" rtlCol="0">
            <a:spAutoFit/>
          </a:bodyPr>
          <a:lstStyle/>
          <a:p>
            <a:r>
              <a:rPr lang="ru-RU" sz="1200" b="1"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Разработаны «клиентские пути»</a:t>
            </a:r>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 четкие регламенты и алгоритмы действий при обнаружении ЗНО у пациента</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113" name="Рисунок 112">
            <a:extLst>
              <a:ext uri="{FF2B5EF4-FFF2-40B4-BE49-F238E27FC236}">
                <a16:creationId xmlns="" xmlns:a16="http://schemas.microsoft.com/office/drawing/2014/main" id="{634A9D40-49E0-4175-A51D-7832F7AA867E}"/>
              </a:ext>
            </a:extLst>
          </p:cNvPr>
          <p:cNvPicPr>
            <a:picLocks noChangeAspect="1"/>
          </p:cNvPicPr>
          <p:nvPr/>
        </p:nvPicPr>
        <p:blipFill>
          <a:blip r:embed="rId8" cstate="print">
            <a:extLst>
              <a:ext uri="{96DAC541-7B7A-43D3-8B79-37D633B846F1}">
                <asvg:svgBlip xmlns="" xmlns:asvg="http://schemas.microsoft.com/office/drawing/2016/SVG/main" r:embed="rId5"/>
              </a:ext>
            </a:extLst>
          </a:blip>
          <a:stretch>
            <a:fillRect/>
          </a:stretch>
        </p:blipFill>
        <p:spPr>
          <a:xfrm rot="17712767">
            <a:off x="5088133" y="5698166"/>
            <a:ext cx="237788" cy="248241"/>
          </a:xfrm>
          <a:prstGeom prst="rect">
            <a:avLst/>
          </a:prstGeom>
        </p:spPr>
      </p:pic>
      <p:sp>
        <p:nvSpPr>
          <p:cNvPr id="114" name="TextBox 113">
            <a:extLst>
              <a:ext uri="{FF2B5EF4-FFF2-40B4-BE49-F238E27FC236}">
                <a16:creationId xmlns="" xmlns:a16="http://schemas.microsoft.com/office/drawing/2014/main" id="{96A34EF8-FCC7-4433-8833-55ADA7494128}"/>
              </a:ext>
            </a:extLst>
          </p:cNvPr>
          <p:cNvSpPr txBox="1"/>
          <p:nvPr/>
        </p:nvSpPr>
        <p:spPr>
          <a:xfrm>
            <a:off x="9493162" y="5661846"/>
            <a:ext cx="2513312" cy="646331"/>
          </a:xfrm>
          <a:prstGeom prst="rect">
            <a:avLst/>
          </a:prstGeom>
          <a:noFill/>
        </p:spPr>
        <p:txBody>
          <a:bodyPr wrap="square" rtlCol="0">
            <a:spAutoFit/>
          </a:bodyPr>
          <a:lstStyle/>
          <a:p>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Организован </a:t>
            </a:r>
            <a:r>
              <a:rPr lang="ru-RU" sz="1200" b="1"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рейтинг онкологических стационаров</a:t>
            </a:r>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Москвы </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115" name="Рисунок 114">
            <a:extLst>
              <a:ext uri="{FF2B5EF4-FFF2-40B4-BE49-F238E27FC236}">
                <a16:creationId xmlns="" xmlns:a16="http://schemas.microsoft.com/office/drawing/2014/main" id="{FA4C4393-FF09-4DEC-9F8D-920697787D83}"/>
              </a:ext>
            </a:extLst>
          </p:cNvPr>
          <p:cNvPicPr>
            <a:picLocks noChangeAspect="1"/>
          </p:cNvPicPr>
          <p:nvPr/>
        </p:nvPicPr>
        <p:blipFill>
          <a:blip r:embed="rId8" cstate="print">
            <a:extLst>
              <a:ext uri="{96DAC541-7B7A-43D3-8B79-37D633B846F1}">
                <asvg:svgBlip xmlns="" xmlns:asvg="http://schemas.microsoft.com/office/drawing/2016/SVG/main" r:embed="rId5"/>
              </a:ext>
            </a:extLst>
          </a:blip>
          <a:stretch>
            <a:fillRect/>
          </a:stretch>
        </p:blipFill>
        <p:spPr>
          <a:xfrm rot="17712767">
            <a:off x="9103043" y="5704895"/>
            <a:ext cx="237788" cy="248241"/>
          </a:xfrm>
          <a:prstGeom prst="rect">
            <a:avLst/>
          </a:prstGeom>
        </p:spPr>
      </p:pic>
      <p:pic>
        <p:nvPicPr>
          <p:cNvPr id="133" name="Рисунок 132">
            <a:extLst>
              <a:ext uri="{FF2B5EF4-FFF2-40B4-BE49-F238E27FC236}">
                <a16:creationId xmlns="" xmlns:a16="http://schemas.microsoft.com/office/drawing/2014/main" id="{05CF3939-514E-4FC0-B2D2-C3B56DF55C50}"/>
              </a:ext>
            </a:extLst>
          </p:cNvPr>
          <p:cNvPicPr>
            <a:picLocks noChangeAspect="1"/>
          </p:cNvPicPr>
          <p:nvPr/>
        </p:nvPicPr>
        <p:blipFill>
          <a:blip r:embed="rId9" cstate="print">
            <a:extLst>
              <a:ext uri="{96DAC541-7B7A-43D3-8B79-37D633B846F1}">
                <asvg:svgBlip xmlns="" xmlns:asvg="http://schemas.microsoft.com/office/drawing/2016/SVG/main" r:embed="rId10"/>
              </a:ext>
            </a:extLst>
          </a:blip>
          <a:stretch>
            <a:fillRect/>
          </a:stretch>
        </p:blipFill>
        <p:spPr>
          <a:xfrm>
            <a:off x="10456152" y="545907"/>
            <a:ext cx="1364438" cy="404418"/>
          </a:xfrm>
          <a:prstGeom prst="rect">
            <a:avLst/>
          </a:prstGeom>
        </p:spPr>
      </p:pic>
      <p:pic>
        <p:nvPicPr>
          <p:cNvPr id="48" name="Рисунок 47">
            <a:extLst>
              <a:ext uri="{FF2B5EF4-FFF2-40B4-BE49-F238E27FC236}">
                <a16:creationId xmlns="" xmlns:a16="http://schemas.microsoft.com/office/drawing/2014/main" id="{32D4CCCF-C0D3-4BE7-9928-2C051728CA32}"/>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l="3195" t="889" r="28852" b="11200"/>
          <a:stretch>
            <a:fillRect/>
          </a:stretch>
        </p:blipFill>
        <p:spPr bwMode="auto">
          <a:xfrm>
            <a:off x="7315910" y="1604122"/>
            <a:ext cx="3186420" cy="2746912"/>
          </a:xfrm>
          <a:custGeom>
            <a:avLst/>
            <a:gdLst>
              <a:gd name="connsiteX0" fmla="*/ 686729 w 3186420"/>
              <a:gd name="connsiteY0" fmla="*/ 0 h 2746912"/>
              <a:gd name="connsiteX1" fmla="*/ 2499692 w 3186420"/>
              <a:gd name="connsiteY1" fmla="*/ 0 h 2746912"/>
              <a:gd name="connsiteX2" fmla="*/ 3186420 w 3186420"/>
              <a:gd name="connsiteY2" fmla="*/ 1373456 h 2746912"/>
              <a:gd name="connsiteX3" fmla="*/ 2499692 w 3186420"/>
              <a:gd name="connsiteY3" fmla="*/ 2746912 h 2746912"/>
              <a:gd name="connsiteX4" fmla="*/ 686729 w 3186420"/>
              <a:gd name="connsiteY4" fmla="*/ 2746912 h 2746912"/>
              <a:gd name="connsiteX5" fmla="*/ 0 w 3186420"/>
              <a:gd name="connsiteY5" fmla="*/ 1373456 h 274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6420" h="2746912">
                <a:moveTo>
                  <a:pt x="686729" y="0"/>
                </a:moveTo>
                <a:lnTo>
                  <a:pt x="2499692" y="0"/>
                </a:lnTo>
                <a:lnTo>
                  <a:pt x="3186420" y="1373456"/>
                </a:lnTo>
                <a:lnTo>
                  <a:pt x="2499692" y="2746912"/>
                </a:lnTo>
                <a:lnTo>
                  <a:pt x="686729" y="2746912"/>
                </a:lnTo>
                <a:lnTo>
                  <a:pt x="0" y="1373456"/>
                </a:lnTo>
                <a:close/>
              </a:path>
            </a:pathLst>
          </a:custGeom>
          <a:noFill/>
          <a:extLst>
            <a:ext uri="{909E8E84-426E-40DD-AFC4-6F175D3DCCD1}">
              <a14:hiddenFill xmlns:a14="http://schemas.microsoft.com/office/drawing/2010/main" xmlns="">
                <a:solidFill>
                  <a:srgbClr val="FFFFFF"/>
                </a:solidFill>
              </a14:hiddenFill>
            </a:ext>
          </a:extLst>
        </p:spPr>
      </p:pic>
      <p:sp>
        <p:nvSpPr>
          <p:cNvPr id="46" name="Шестиугольник 45">
            <a:extLst>
              <a:ext uri="{FF2B5EF4-FFF2-40B4-BE49-F238E27FC236}">
                <a16:creationId xmlns="" xmlns:a16="http://schemas.microsoft.com/office/drawing/2014/main" id="{61923BA0-0908-4D8B-B33F-F12DA8B5CA29}"/>
              </a:ext>
            </a:extLst>
          </p:cNvPr>
          <p:cNvSpPr/>
          <p:nvPr/>
        </p:nvSpPr>
        <p:spPr>
          <a:xfrm>
            <a:off x="8172111" y="3956082"/>
            <a:ext cx="1212769" cy="1045491"/>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9" name="Рисунок 48">
            <a:extLst>
              <a:ext uri="{FF2B5EF4-FFF2-40B4-BE49-F238E27FC236}">
                <a16:creationId xmlns="" xmlns:a16="http://schemas.microsoft.com/office/drawing/2014/main" id="{A891FB97-59C6-4EB3-B98F-C2E0BECE557E}"/>
              </a:ext>
            </a:extLst>
          </p:cNvPr>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1143" t="9740" r="34967" b="7707"/>
          <a:stretch/>
        </p:blipFill>
        <p:spPr bwMode="auto">
          <a:xfrm>
            <a:off x="9862437" y="3585260"/>
            <a:ext cx="1992829" cy="1717956"/>
          </a:xfrm>
          <a:custGeom>
            <a:avLst/>
            <a:gdLst>
              <a:gd name="connsiteX0" fmla="*/ 429489 w 1992829"/>
              <a:gd name="connsiteY0" fmla="*/ 0 h 1717956"/>
              <a:gd name="connsiteX1" fmla="*/ 1563340 w 1992829"/>
              <a:gd name="connsiteY1" fmla="*/ 0 h 1717956"/>
              <a:gd name="connsiteX2" fmla="*/ 1992829 w 1992829"/>
              <a:gd name="connsiteY2" fmla="*/ 858978 h 1717956"/>
              <a:gd name="connsiteX3" fmla="*/ 1563340 w 1992829"/>
              <a:gd name="connsiteY3" fmla="*/ 1717956 h 1717956"/>
              <a:gd name="connsiteX4" fmla="*/ 429489 w 1992829"/>
              <a:gd name="connsiteY4" fmla="*/ 1717956 h 1717956"/>
              <a:gd name="connsiteX5" fmla="*/ 0 w 1992829"/>
              <a:gd name="connsiteY5" fmla="*/ 858978 h 171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829" h="1717956">
                <a:moveTo>
                  <a:pt x="429489" y="0"/>
                </a:moveTo>
                <a:lnTo>
                  <a:pt x="1563340" y="0"/>
                </a:lnTo>
                <a:lnTo>
                  <a:pt x="1992829" y="858978"/>
                </a:lnTo>
                <a:lnTo>
                  <a:pt x="1563340" y="1717956"/>
                </a:lnTo>
                <a:lnTo>
                  <a:pt x="429489" y="1717956"/>
                </a:lnTo>
                <a:lnTo>
                  <a:pt x="0" y="858978"/>
                </a:lnTo>
                <a:close/>
              </a:path>
            </a:pathLst>
          </a:custGeom>
          <a:noFill/>
          <a:extLst>
            <a:ext uri="{909E8E84-426E-40DD-AFC4-6F175D3DCCD1}">
              <a14:hiddenFill xmlns:a14="http://schemas.microsoft.com/office/drawing/2010/main" xmlns="">
                <a:solidFill>
                  <a:srgbClr val="FFFFFF"/>
                </a:solidFill>
              </a14:hiddenFill>
            </a:ext>
          </a:extLst>
        </p:spPr>
      </p:pic>
      <p:sp>
        <p:nvSpPr>
          <p:cNvPr id="45" name="Шестиугольник 44">
            <a:extLst>
              <a:ext uri="{FF2B5EF4-FFF2-40B4-BE49-F238E27FC236}">
                <a16:creationId xmlns="" xmlns:a16="http://schemas.microsoft.com/office/drawing/2014/main" id="{00B9C9E6-537B-485C-8722-998C7F196ED9}"/>
              </a:ext>
            </a:extLst>
          </p:cNvPr>
          <p:cNvSpPr/>
          <p:nvPr/>
        </p:nvSpPr>
        <p:spPr>
          <a:xfrm>
            <a:off x="10802203" y="2942552"/>
            <a:ext cx="916822" cy="790364"/>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7317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634"/>
            <a:ext cx="12192000" cy="6858000"/>
          </a:xfrm>
          <a:prstGeom prst="rect">
            <a:avLst/>
          </a:prstGeom>
        </p:spPr>
      </p:pic>
      <p:sp>
        <p:nvSpPr>
          <p:cNvPr id="60" name="Прямоугольник: скругленные углы 59">
            <a:extLst>
              <a:ext uri="{FF2B5EF4-FFF2-40B4-BE49-F238E27FC236}">
                <a16:creationId xmlns="" xmlns:a16="http://schemas.microsoft.com/office/drawing/2014/main" id="{A96E6B8D-03DD-419C-8ACF-0B97A7F2E347}"/>
              </a:ext>
            </a:extLst>
          </p:cNvPr>
          <p:cNvSpPr/>
          <p:nvPr/>
        </p:nvSpPr>
        <p:spPr>
          <a:xfrm>
            <a:off x="6281046" y="4579176"/>
            <a:ext cx="2537916" cy="1323439"/>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скругленные углы 58">
            <a:extLst>
              <a:ext uri="{FF2B5EF4-FFF2-40B4-BE49-F238E27FC236}">
                <a16:creationId xmlns="" xmlns:a16="http://schemas.microsoft.com/office/drawing/2014/main" id="{2EAFCBED-469F-4351-A5F3-13C4612D136D}"/>
              </a:ext>
            </a:extLst>
          </p:cNvPr>
          <p:cNvSpPr/>
          <p:nvPr/>
        </p:nvSpPr>
        <p:spPr>
          <a:xfrm>
            <a:off x="6281046" y="3214267"/>
            <a:ext cx="2537916" cy="1090564"/>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скругленные углы 57">
            <a:extLst>
              <a:ext uri="{FF2B5EF4-FFF2-40B4-BE49-F238E27FC236}">
                <a16:creationId xmlns="" xmlns:a16="http://schemas.microsoft.com/office/drawing/2014/main" id="{DD4C6103-58F3-44F1-857D-BC7F05F8CCA2}"/>
              </a:ext>
            </a:extLst>
          </p:cNvPr>
          <p:cNvSpPr/>
          <p:nvPr/>
        </p:nvSpPr>
        <p:spPr>
          <a:xfrm>
            <a:off x="6281047" y="1590867"/>
            <a:ext cx="2537916" cy="1240453"/>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скругленные углы 56">
            <a:extLst>
              <a:ext uri="{FF2B5EF4-FFF2-40B4-BE49-F238E27FC236}">
                <a16:creationId xmlns="" xmlns:a16="http://schemas.microsoft.com/office/drawing/2014/main" id="{AA9C9CE1-52D5-4DDB-98CC-33DC5E97BA8B}"/>
              </a:ext>
            </a:extLst>
          </p:cNvPr>
          <p:cNvSpPr/>
          <p:nvPr/>
        </p:nvSpPr>
        <p:spPr>
          <a:xfrm>
            <a:off x="188188" y="3557370"/>
            <a:ext cx="4012569" cy="1551941"/>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 xmlns:a16="http://schemas.microsoft.com/office/drawing/2014/main" id="{93EDBA9E-8FDD-49F3-860C-B91C75A5A1FB}"/>
              </a:ext>
            </a:extLst>
          </p:cNvPr>
          <p:cNvSpPr/>
          <p:nvPr/>
        </p:nvSpPr>
        <p:spPr>
          <a:xfrm>
            <a:off x="60325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8D3EF1A2-0334-4349-A0BA-6DDC83356BB6}"/>
              </a:ext>
            </a:extLst>
          </p:cNvPr>
          <p:cNvSpPr txBox="1"/>
          <p:nvPr/>
        </p:nvSpPr>
        <p:spPr>
          <a:xfrm>
            <a:off x="968227" y="-161830"/>
            <a:ext cx="7919207" cy="1631216"/>
          </a:xfrm>
          <a:prstGeom prst="rect">
            <a:avLst/>
          </a:prstGeom>
          <a:noFill/>
        </p:spPr>
        <p:txBody>
          <a:bodyPr wrap="square" rtlCol="0">
            <a:spAutoFit/>
          </a:bodyPr>
          <a:lstStyle/>
          <a:p>
            <a:r>
              <a:rPr lang="ru-RU" sz="3000" b="1" dirty="0">
                <a:solidFill>
                  <a:srgbClr val="1B2E51"/>
                </a:solidFill>
                <a:latin typeface="Arial" panose="020B0604020202020204" pitchFamily="34" charset="0"/>
                <a:cs typeface="Arial" panose="020B0604020202020204" pitchFamily="34" charset="0"/>
              </a:rPr>
              <a:t> </a:t>
            </a:r>
            <a:r>
              <a:rPr lang="ru-RU" sz="2000" b="1" dirty="0">
                <a:solidFill>
                  <a:srgbClr val="1B2E51"/>
                </a:solidFill>
                <a:latin typeface="Arial" panose="020B0604020202020204" pitchFamily="34" charset="0"/>
                <a:cs typeface="Arial" panose="020B0604020202020204" pitchFamily="34" charset="0"/>
              </a:rPr>
              <a:t>ГП № 170 ДЗМ</a:t>
            </a:r>
          </a:p>
          <a:p>
            <a:r>
              <a:rPr lang="ru-RU" sz="2000" b="1" dirty="0">
                <a:solidFill>
                  <a:srgbClr val="1B2E51"/>
                </a:solidFill>
                <a:latin typeface="Arial" panose="020B0604020202020204" pitchFamily="34" charset="0"/>
                <a:cs typeface="Arial" panose="020B0604020202020204" pitchFamily="34" charset="0"/>
              </a:rPr>
              <a:t> НАГРАЖДЕНА ГРАНТОМ ПРАВИТЕЛЬСТВА МОСКВЫ «РАННЯЯ ДИАГНОСТИКА. РАК ПОБЕДИМ»</a:t>
            </a:r>
          </a:p>
          <a:p>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21" name="TextBox 20">
            <a:extLst>
              <a:ext uri="{FF2B5EF4-FFF2-40B4-BE49-F238E27FC236}">
                <a16:creationId xmlns="" xmlns:a16="http://schemas.microsoft.com/office/drawing/2014/main" id="{1E891013-9DD9-4D43-A0CF-0927FF49903B}"/>
              </a:ext>
            </a:extLst>
          </p:cNvPr>
          <p:cNvSpPr txBox="1"/>
          <p:nvPr/>
        </p:nvSpPr>
        <p:spPr>
          <a:xfrm>
            <a:off x="1309145" y="1374308"/>
            <a:ext cx="437082" cy="923330"/>
          </a:xfrm>
          <a:prstGeom prst="rect">
            <a:avLst/>
          </a:prstGeom>
          <a:noFill/>
        </p:spPr>
        <p:txBody>
          <a:bodyPr wrap="square" rtlCol="0">
            <a:spAutoFit/>
          </a:bodyPr>
          <a:lstStyle/>
          <a:p>
            <a:r>
              <a:rPr lang="ru-RU" sz="5400" b="1" i="0" u="none" strike="noStrike" dirty="0">
                <a:solidFill>
                  <a:schemeClr val="bg1"/>
                </a:solidFill>
                <a:effectLst/>
                <a:latin typeface="Arial" panose="020B0604020202020204" pitchFamily="34" charset="0"/>
                <a:cs typeface="Arial" panose="020B0604020202020204" pitchFamily="34" charset="0"/>
              </a:rPr>
              <a:t>!</a:t>
            </a:r>
            <a:endParaRPr lang="ru-RU" sz="5400" dirty="0">
              <a:solidFill>
                <a:schemeClr val="bg1"/>
              </a:solidFill>
              <a:latin typeface="Arial" panose="020B0604020202020204" pitchFamily="34" charset="0"/>
              <a:cs typeface="Arial" panose="020B0604020202020204" pitchFamily="34" charset="0"/>
            </a:endParaRPr>
          </a:p>
        </p:txBody>
      </p:sp>
      <p:pic>
        <p:nvPicPr>
          <p:cNvPr id="133" name="Рисунок 132">
            <a:extLst>
              <a:ext uri="{FF2B5EF4-FFF2-40B4-BE49-F238E27FC236}">
                <a16:creationId xmlns="" xmlns:a16="http://schemas.microsoft.com/office/drawing/2014/main" id="{05CF3939-514E-4FC0-B2D2-C3B56DF55C50}"/>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sp>
        <p:nvSpPr>
          <p:cNvPr id="46" name="Шестиугольник 45">
            <a:extLst>
              <a:ext uri="{FF2B5EF4-FFF2-40B4-BE49-F238E27FC236}">
                <a16:creationId xmlns="" xmlns:a16="http://schemas.microsoft.com/office/drawing/2014/main" id="{61923BA0-0908-4D8B-B33F-F12DA8B5CA29}"/>
              </a:ext>
            </a:extLst>
          </p:cNvPr>
          <p:cNvSpPr/>
          <p:nvPr/>
        </p:nvSpPr>
        <p:spPr>
          <a:xfrm>
            <a:off x="8172111" y="3956082"/>
            <a:ext cx="1212769" cy="1045491"/>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9" name="Рисунок 48">
            <a:extLst>
              <a:ext uri="{FF2B5EF4-FFF2-40B4-BE49-F238E27FC236}">
                <a16:creationId xmlns="" xmlns:a16="http://schemas.microsoft.com/office/drawing/2014/main" id="{A891FB97-59C6-4EB3-B98F-C2E0BECE557E}"/>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143" t="9740" r="34967" b="7707"/>
          <a:stretch/>
        </p:blipFill>
        <p:spPr bwMode="auto">
          <a:xfrm>
            <a:off x="9862437" y="3585260"/>
            <a:ext cx="1992829" cy="1717956"/>
          </a:xfrm>
          <a:custGeom>
            <a:avLst/>
            <a:gdLst>
              <a:gd name="connsiteX0" fmla="*/ 429489 w 1992829"/>
              <a:gd name="connsiteY0" fmla="*/ 0 h 1717956"/>
              <a:gd name="connsiteX1" fmla="*/ 1563340 w 1992829"/>
              <a:gd name="connsiteY1" fmla="*/ 0 h 1717956"/>
              <a:gd name="connsiteX2" fmla="*/ 1992829 w 1992829"/>
              <a:gd name="connsiteY2" fmla="*/ 858978 h 1717956"/>
              <a:gd name="connsiteX3" fmla="*/ 1563340 w 1992829"/>
              <a:gd name="connsiteY3" fmla="*/ 1717956 h 1717956"/>
              <a:gd name="connsiteX4" fmla="*/ 429489 w 1992829"/>
              <a:gd name="connsiteY4" fmla="*/ 1717956 h 1717956"/>
              <a:gd name="connsiteX5" fmla="*/ 0 w 1992829"/>
              <a:gd name="connsiteY5" fmla="*/ 858978 h 171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829" h="1717956">
                <a:moveTo>
                  <a:pt x="429489" y="0"/>
                </a:moveTo>
                <a:lnTo>
                  <a:pt x="1563340" y="0"/>
                </a:lnTo>
                <a:lnTo>
                  <a:pt x="1992829" y="858978"/>
                </a:lnTo>
                <a:lnTo>
                  <a:pt x="1563340" y="1717956"/>
                </a:lnTo>
                <a:lnTo>
                  <a:pt x="429489" y="1717956"/>
                </a:lnTo>
                <a:lnTo>
                  <a:pt x="0" y="858978"/>
                </a:lnTo>
                <a:close/>
              </a:path>
            </a:pathLst>
          </a:custGeom>
          <a:noFill/>
          <a:extLst>
            <a:ext uri="{909E8E84-426E-40DD-AFC4-6F175D3DCCD1}">
              <a14:hiddenFill xmlns:a14="http://schemas.microsoft.com/office/drawing/2010/main" xmlns="">
                <a:solidFill>
                  <a:srgbClr val="FFFFFF"/>
                </a:solidFill>
              </a14:hiddenFill>
            </a:ext>
          </a:extLst>
        </p:spPr>
      </p:pic>
      <p:sp>
        <p:nvSpPr>
          <p:cNvPr id="45" name="Шестиугольник 44">
            <a:extLst>
              <a:ext uri="{FF2B5EF4-FFF2-40B4-BE49-F238E27FC236}">
                <a16:creationId xmlns="" xmlns:a16="http://schemas.microsoft.com/office/drawing/2014/main" id="{00B9C9E6-537B-485C-8722-998C7F196ED9}"/>
              </a:ext>
            </a:extLst>
          </p:cNvPr>
          <p:cNvSpPr/>
          <p:nvPr/>
        </p:nvSpPr>
        <p:spPr>
          <a:xfrm>
            <a:off x="10802203" y="2942552"/>
            <a:ext cx="916822" cy="790364"/>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a:extLst>
              <a:ext uri="{FF2B5EF4-FFF2-40B4-BE49-F238E27FC236}">
                <a16:creationId xmlns="" xmlns:a16="http://schemas.microsoft.com/office/drawing/2014/main" id="{9F7EF8BA-FF4F-444D-AE07-0CE8EFCD9D0A}"/>
              </a:ext>
            </a:extLst>
          </p:cNvPr>
          <p:cNvSpPr/>
          <p:nvPr/>
        </p:nvSpPr>
        <p:spPr>
          <a:xfrm>
            <a:off x="6249758" y="1607618"/>
            <a:ext cx="2637676" cy="1015663"/>
          </a:xfrm>
          <a:prstGeom prst="rect">
            <a:avLst/>
          </a:prstGeom>
        </p:spPr>
        <p:txBody>
          <a:bodyPr wrap="square">
            <a:spAutoFit/>
          </a:bodyPr>
          <a:lstStyle/>
          <a:p>
            <a:pPr algn="ctr"/>
            <a:r>
              <a:rPr lang="ru-RU" sz="2000" b="1" dirty="0">
                <a:solidFill>
                  <a:schemeClr val="bg1"/>
                </a:solidFill>
                <a:latin typeface="Tahoma" pitchFamily="34" charset="0"/>
                <a:ea typeface="Tahoma" pitchFamily="34" charset="0"/>
                <a:cs typeface="Tahoma" pitchFamily="34" charset="0"/>
              </a:rPr>
              <a:t>Ранняя диагностика рака молочной железы</a:t>
            </a:r>
            <a:endParaRPr lang="ru-RU" sz="1600" dirty="0">
              <a:solidFill>
                <a:schemeClr val="bg1"/>
              </a:solidFill>
              <a:latin typeface="Tahoma" pitchFamily="34" charset="0"/>
              <a:ea typeface="Tahoma" pitchFamily="34" charset="0"/>
              <a:cs typeface="Tahoma" pitchFamily="34" charset="0"/>
            </a:endParaRPr>
          </a:p>
        </p:txBody>
      </p:sp>
      <p:sp>
        <p:nvSpPr>
          <p:cNvPr id="47" name="Прямоугольник 46">
            <a:extLst>
              <a:ext uri="{FF2B5EF4-FFF2-40B4-BE49-F238E27FC236}">
                <a16:creationId xmlns="" xmlns:a16="http://schemas.microsoft.com/office/drawing/2014/main" id="{8E32C87A-46DC-443A-B21E-8EE393A5E020}"/>
              </a:ext>
            </a:extLst>
          </p:cNvPr>
          <p:cNvSpPr/>
          <p:nvPr/>
        </p:nvSpPr>
        <p:spPr>
          <a:xfrm>
            <a:off x="6369326" y="3230022"/>
            <a:ext cx="2232248" cy="1015663"/>
          </a:xfrm>
          <a:prstGeom prst="rect">
            <a:avLst/>
          </a:prstGeom>
        </p:spPr>
        <p:txBody>
          <a:bodyPr wrap="square">
            <a:spAutoFit/>
          </a:bodyPr>
          <a:lstStyle/>
          <a:p>
            <a:pPr algn="ctr"/>
            <a:r>
              <a:rPr lang="ru-RU" sz="2000" b="1" dirty="0">
                <a:solidFill>
                  <a:schemeClr val="bg1"/>
                </a:solidFill>
                <a:latin typeface="Tahoma" pitchFamily="34" charset="0"/>
                <a:ea typeface="Tahoma" pitchFamily="34" charset="0"/>
                <a:cs typeface="Tahoma" pitchFamily="34" charset="0"/>
              </a:rPr>
              <a:t>Ранняя диагностика рака легких</a:t>
            </a:r>
            <a:endParaRPr lang="ru-RU" sz="1600" dirty="0">
              <a:solidFill>
                <a:schemeClr val="bg1"/>
              </a:solidFill>
              <a:latin typeface="Tahoma" pitchFamily="34" charset="0"/>
              <a:ea typeface="Tahoma" pitchFamily="34" charset="0"/>
              <a:cs typeface="Tahoma" pitchFamily="34" charset="0"/>
            </a:endParaRPr>
          </a:p>
        </p:txBody>
      </p:sp>
      <p:sp>
        <p:nvSpPr>
          <p:cNvPr id="50" name="Прямоугольник 49">
            <a:extLst>
              <a:ext uri="{FF2B5EF4-FFF2-40B4-BE49-F238E27FC236}">
                <a16:creationId xmlns="" xmlns:a16="http://schemas.microsoft.com/office/drawing/2014/main" id="{FA94F34F-7E97-4A01-8AB5-AB64AC286084}"/>
              </a:ext>
            </a:extLst>
          </p:cNvPr>
          <p:cNvSpPr/>
          <p:nvPr/>
        </p:nvSpPr>
        <p:spPr>
          <a:xfrm>
            <a:off x="6159851" y="4589001"/>
            <a:ext cx="2780308" cy="1015663"/>
          </a:xfrm>
          <a:prstGeom prst="rect">
            <a:avLst/>
          </a:prstGeom>
        </p:spPr>
        <p:txBody>
          <a:bodyPr wrap="square">
            <a:spAutoFit/>
          </a:bodyPr>
          <a:lstStyle/>
          <a:p>
            <a:pPr algn="ctr"/>
            <a:r>
              <a:rPr lang="ru-RU" sz="2000" b="1" dirty="0">
                <a:solidFill>
                  <a:schemeClr val="bg1"/>
                </a:solidFill>
                <a:latin typeface="Tahoma" pitchFamily="34" charset="0"/>
                <a:ea typeface="Tahoma" pitchFamily="34" charset="0"/>
                <a:cs typeface="Tahoma" pitchFamily="34" charset="0"/>
              </a:rPr>
              <a:t>Ранняя диагностика рака шейки матки</a:t>
            </a:r>
            <a:endParaRPr lang="ru-RU" sz="1600" dirty="0">
              <a:solidFill>
                <a:schemeClr val="bg1"/>
              </a:solidFill>
              <a:latin typeface="Tahoma" pitchFamily="34" charset="0"/>
              <a:ea typeface="Tahoma" pitchFamily="34" charset="0"/>
              <a:cs typeface="Tahoma" pitchFamily="34" charset="0"/>
            </a:endParaRPr>
          </a:p>
        </p:txBody>
      </p:sp>
      <p:pic>
        <p:nvPicPr>
          <p:cNvPr id="52" name="Рисунок 51">
            <a:extLst>
              <a:ext uri="{FF2B5EF4-FFF2-40B4-BE49-F238E27FC236}">
                <a16:creationId xmlns="" xmlns:a16="http://schemas.microsoft.com/office/drawing/2014/main" id="{D21D1D18-E33B-408A-A8BB-3728B77053F1}"/>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5400000">
            <a:off x="4614188" y="1402792"/>
            <a:ext cx="1263195" cy="1508823"/>
          </a:xfrm>
          <a:prstGeom prst="rect">
            <a:avLst/>
          </a:prstGeom>
        </p:spPr>
      </p:pic>
      <p:pic>
        <p:nvPicPr>
          <p:cNvPr id="53" name="Рисунок 52">
            <a:extLst>
              <a:ext uri="{FF2B5EF4-FFF2-40B4-BE49-F238E27FC236}">
                <a16:creationId xmlns="" xmlns:a16="http://schemas.microsoft.com/office/drawing/2014/main" id="{E4C28538-BDD0-44E1-A8DB-61AD11F94593}"/>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5400000">
            <a:off x="4617533" y="2986968"/>
            <a:ext cx="1263195" cy="1508823"/>
          </a:xfrm>
          <a:prstGeom prst="rect">
            <a:avLst/>
          </a:prstGeom>
        </p:spPr>
      </p:pic>
      <p:pic>
        <p:nvPicPr>
          <p:cNvPr id="54" name="Рисунок 53">
            <a:extLst>
              <a:ext uri="{FF2B5EF4-FFF2-40B4-BE49-F238E27FC236}">
                <a16:creationId xmlns="" xmlns:a16="http://schemas.microsoft.com/office/drawing/2014/main" id="{226A8163-417D-4660-8211-45BEC8F115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5400000">
            <a:off x="4614188" y="4466187"/>
            <a:ext cx="1263195" cy="1508823"/>
          </a:xfrm>
          <a:prstGeom prst="rect">
            <a:avLst/>
          </a:prstGeom>
        </p:spPr>
      </p:pic>
      <p:pic>
        <p:nvPicPr>
          <p:cNvPr id="55" name="Рисунок 54">
            <a:extLst>
              <a:ext uri="{FF2B5EF4-FFF2-40B4-BE49-F238E27FC236}">
                <a16:creationId xmlns="" xmlns:a16="http://schemas.microsoft.com/office/drawing/2014/main" id="{B403C2E4-93DF-4F33-9671-9E96F74C421F}"/>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374192" y="1819566"/>
            <a:ext cx="1545299" cy="1545299"/>
          </a:xfrm>
          <a:prstGeom prst="rect">
            <a:avLst/>
          </a:prstGeom>
        </p:spPr>
      </p:pic>
      <p:sp>
        <p:nvSpPr>
          <p:cNvPr id="56" name="Прямоугольник 55">
            <a:extLst>
              <a:ext uri="{FF2B5EF4-FFF2-40B4-BE49-F238E27FC236}">
                <a16:creationId xmlns="" xmlns:a16="http://schemas.microsoft.com/office/drawing/2014/main" id="{9C3C05CD-E1FE-43E1-B3FE-FA541E11B019}"/>
              </a:ext>
            </a:extLst>
          </p:cNvPr>
          <p:cNvSpPr/>
          <p:nvPr/>
        </p:nvSpPr>
        <p:spPr>
          <a:xfrm>
            <a:off x="39171" y="3508881"/>
            <a:ext cx="4248472" cy="1631216"/>
          </a:xfrm>
          <a:prstGeom prst="rect">
            <a:avLst/>
          </a:prstGeom>
        </p:spPr>
        <p:txBody>
          <a:bodyPr wrap="square">
            <a:spAutoFit/>
          </a:bodyPr>
          <a:lstStyle/>
          <a:p>
            <a:pPr algn="ctr"/>
            <a:r>
              <a:rPr lang="ru-RU" sz="2000" b="1" dirty="0">
                <a:solidFill>
                  <a:schemeClr val="bg1"/>
                </a:solidFill>
                <a:latin typeface="Tahoma" pitchFamily="34" charset="0"/>
                <a:ea typeface="Tahoma" pitchFamily="34" charset="0"/>
                <a:cs typeface="Tahoma" pitchFamily="34" charset="0"/>
              </a:rPr>
              <a:t>Пациенты направляются в ГКБ им. В.М. </a:t>
            </a:r>
            <a:r>
              <a:rPr lang="ru-RU" sz="2000" b="1" dirty="0" err="1">
                <a:solidFill>
                  <a:schemeClr val="bg1"/>
                </a:solidFill>
                <a:latin typeface="Tahoma" pitchFamily="34" charset="0"/>
                <a:ea typeface="Tahoma" pitchFamily="34" charset="0"/>
                <a:cs typeface="Tahoma" pitchFamily="34" charset="0"/>
              </a:rPr>
              <a:t>Буянова</a:t>
            </a:r>
            <a:r>
              <a:rPr lang="ru-RU" sz="2000" b="1" dirty="0">
                <a:solidFill>
                  <a:schemeClr val="bg1"/>
                </a:solidFill>
                <a:latin typeface="Tahoma" pitchFamily="34" charset="0"/>
                <a:ea typeface="Tahoma" pitchFamily="34" charset="0"/>
                <a:cs typeface="Tahoma" pitchFamily="34" charset="0"/>
              </a:rPr>
              <a:t> и ГКБ им. С.П. Боткина на гастроскопию и колоноскопию</a:t>
            </a:r>
            <a:endParaRPr lang="ru-RU" sz="160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67487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60325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1015663"/>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Структура заболеваемости в 2022 году</a:t>
            </a:r>
          </a:p>
          <a:p>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21" name="TextBox 20">
            <a:extLst>
              <a:ext uri="{FF2B5EF4-FFF2-40B4-BE49-F238E27FC236}">
                <a16:creationId xmlns="" xmlns:a16="http://schemas.microsoft.com/office/drawing/2014/main" id="{1E891013-9DD9-4D43-A0CF-0927FF49903B}"/>
              </a:ext>
            </a:extLst>
          </p:cNvPr>
          <p:cNvSpPr txBox="1"/>
          <p:nvPr/>
        </p:nvSpPr>
        <p:spPr>
          <a:xfrm>
            <a:off x="1309145" y="1374308"/>
            <a:ext cx="437082" cy="923330"/>
          </a:xfrm>
          <a:prstGeom prst="rect">
            <a:avLst/>
          </a:prstGeom>
          <a:noFill/>
        </p:spPr>
        <p:txBody>
          <a:bodyPr wrap="square" rtlCol="0">
            <a:spAutoFit/>
          </a:bodyPr>
          <a:lstStyle/>
          <a:p>
            <a:r>
              <a:rPr lang="ru-RU" sz="5400" b="1" i="0" u="none" strike="noStrike" dirty="0">
                <a:solidFill>
                  <a:schemeClr val="bg1"/>
                </a:solidFill>
                <a:effectLst/>
                <a:latin typeface="Arial" panose="020B0604020202020204" pitchFamily="34" charset="0"/>
                <a:cs typeface="Arial" panose="020B0604020202020204" pitchFamily="34" charset="0"/>
              </a:rPr>
              <a:t>!</a:t>
            </a:r>
            <a:endParaRPr lang="ru-RU" sz="5400" dirty="0">
              <a:solidFill>
                <a:schemeClr val="bg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 xmlns:a16="http://schemas.microsoft.com/office/drawing/2014/main" id="{A55FC190-4A70-4A92-9527-CDEC12CC50ED}"/>
              </a:ext>
            </a:extLst>
          </p:cNvPr>
          <p:cNvSpPr txBox="1"/>
          <p:nvPr/>
        </p:nvSpPr>
        <p:spPr>
          <a:xfrm>
            <a:off x="2003177" y="3651164"/>
            <a:ext cx="1992783" cy="307777"/>
          </a:xfrm>
          <a:prstGeom prst="rect">
            <a:avLst/>
          </a:prstGeom>
          <a:noFill/>
        </p:spPr>
        <p:txBody>
          <a:bodyPr wrap="square" rtlCol="0">
            <a:spAutoFit/>
          </a:bodyPr>
          <a:lstStyle/>
          <a:p>
            <a:r>
              <a:rPr lang="ru-RU" sz="1400" b="1" i="0" u="none" strike="noStrike" dirty="0">
                <a:solidFill>
                  <a:schemeClr val="bg1"/>
                </a:solidFill>
                <a:effectLst/>
                <a:latin typeface="Arial" panose="020B0604020202020204" pitchFamily="34" charset="0"/>
                <a:cs typeface="Arial" panose="020B0604020202020204" pitchFamily="34" charset="0"/>
              </a:rPr>
              <a:t>На их базе созданы:</a:t>
            </a:r>
            <a:endParaRPr lang="ru-RU" sz="1400" dirty="0">
              <a:solidFill>
                <a:schemeClr val="bg1"/>
              </a:solidFill>
              <a:latin typeface="Arial" panose="020B0604020202020204" pitchFamily="34" charset="0"/>
              <a:cs typeface="Arial" panose="020B0604020202020204" pitchFamily="34" charset="0"/>
            </a:endParaRPr>
          </a:p>
        </p:txBody>
      </p:sp>
      <p:pic>
        <p:nvPicPr>
          <p:cNvPr id="133" name="Рисунок 132">
            <a:extLst>
              <a:ext uri="{FF2B5EF4-FFF2-40B4-BE49-F238E27FC236}">
                <a16:creationId xmlns="" xmlns:a16="http://schemas.microsoft.com/office/drawing/2014/main" id="{05CF3939-514E-4FC0-B2D2-C3B56DF55C50}"/>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sp>
        <p:nvSpPr>
          <p:cNvPr id="46" name="Шестиугольник 45">
            <a:extLst>
              <a:ext uri="{FF2B5EF4-FFF2-40B4-BE49-F238E27FC236}">
                <a16:creationId xmlns="" xmlns:a16="http://schemas.microsoft.com/office/drawing/2014/main" id="{61923BA0-0908-4D8B-B33F-F12DA8B5CA29}"/>
              </a:ext>
            </a:extLst>
          </p:cNvPr>
          <p:cNvSpPr/>
          <p:nvPr/>
        </p:nvSpPr>
        <p:spPr>
          <a:xfrm>
            <a:off x="8172111" y="3956082"/>
            <a:ext cx="1212769" cy="1045491"/>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Шестиугольник 44">
            <a:extLst>
              <a:ext uri="{FF2B5EF4-FFF2-40B4-BE49-F238E27FC236}">
                <a16:creationId xmlns="" xmlns:a16="http://schemas.microsoft.com/office/drawing/2014/main" id="{00B9C9E6-537B-485C-8722-998C7F196ED9}"/>
              </a:ext>
            </a:extLst>
          </p:cNvPr>
          <p:cNvSpPr/>
          <p:nvPr/>
        </p:nvSpPr>
        <p:spPr>
          <a:xfrm>
            <a:off x="10802203" y="2942552"/>
            <a:ext cx="916822" cy="790364"/>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4" name="Диаграмма 43">
            <a:extLst>
              <a:ext uri="{FF2B5EF4-FFF2-40B4-BE49-F238E27FC236}">
                <a16:creationId xmlns="" xmlns:a16="http://schemas.microsoft.com/office/drawing/2014/main" id="{06E2DDDE-555B-46DF-9BE1-B5EA41D0DDD4}"/>
              </a:ext>
            </a:extLst>
          </p:cNvPr>
          <p:cNvGraphicFramePr/>
          <p:nvPr>
            <p:extLst>
              <p:ext uri="{D42A27DB-BD31-4B8C-83A1-F6EECF244321}">
                <p14:modId xmlns:p14="http://schemas.microsoft.com/office/powerpoint/2010/main" xmlns="" val="2491154882"/>
              </p:ext>
            </p:extLst>
          </p:nvPr>
        </p:nvGraphicFramePr>
        <p:xfrm>
          <a:off x="603250" y="1310904"/>
          <a:ext cx="9151610" cy="46805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xmlns="" val="166780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60325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1163345" y="368300"/>
            <a:ext cx="3263450"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Цифровизация</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69" name="TextBox 68">
            <a:extLst>
              <a:ext uri="{FF2B5EF4-FFF2-40B4-BE49-F238E27FC236}">
                <a16:creationId xmlns="" xmlns:a16="http://schemas.microsoft.com/office/drawing/2014/main" id="{C697720F-76E8-499A-8493-2D72C5C5C426}"/>
              </a:ext>
            </a:extLst>
          </p:cNvPr>
          <p:cNvSpPr txBox="1"/>
          <p:nvPr/>
        </p:nvSpPr>
        <p:spPr>
          <a:xfrm>
            <a:off x="743410" y="1220436"/>
            <a:ext cx="8259325" cy="646331"/>
          </a:xfrm>
          <a:prstGeom prst="rect">
            <a:avLst/>
          </a:prstGeom>
          <a:noFill/>
        </p:spPr>
        <p:txBody>
          <a:bodyPr wrap="square" rtlCol="0">
            <a:spAutoFit/>
          </a:bodyPr>
          <a:lstStyle/>
          <a:p>
            <a:r>
              <a:rPr lang="ru-RU"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Более 10 лет Москва занимается цифровизацией системы здравоохранения</a:t>
            </a:r>
            <a:endParaRPr lang="ru-RU" b="1" dirty="0">
              <a:solidFill>
                <a:srgbClr val="48BDD7"/>
              </a:solidFill>
              <a:latin typeface="Verdana" panose="020B0604030504040204" pitchFamily="34" charset="0"/>
              <a:ea typeface="Verdana" panose="020B0604030504040204" pitchFamily="34" charset="0"/>
              <a:cs typeface="Arial" panose="020B0604020202020204" pitchFamily="34" charset="0"/>
            </a:endParaRPr>
          </a:p>
        </p:txBody>
      </p:sp>
      <p:grpSp>
        <p:nvGrpSpPr>
          <p:cNvPr id="13" name="Группа 12">
            <a:extLst>
              <a:ext uri="{FF2B5EF4-FFF2-40B4-BE49-F238E27FC236}">
                <a16:creationId xmlns="" xmlns:a16="http://schemas.microsoft.com/office/drawing/2014/main" id="{05961FC6-FA83-43FC-A5E0-DC90565B3C9F}"/>
              </a:ext>
            </a:extLst>
          </p:cNvPr>
          <p:cNvGrpSpPr/>
          <p:nvPr/>
        </p:nvGrpSpPr>
        <p:grpSpPr>
          <a:xfrm>
            <a:off x="600490" y="2280665"/>
            <a:ext cx="2840654" cy="1727106"/>
            <a:chOff x="663334" y="2268338"/>
            <a:chExt cx="2840654" cy="1727106"/>
          </a:xfrm>
        </p:grpSpPr>
        <p:sp>
          <p:nvSpPr>
            <p:cNvPr id="106" name="Шестиугольник 105">
              <a:extLst>
                <a:ext uri="{FF2B5EF4-FFF2-40B4-BE49-F238E27FC236}">
                  <a16:creationId xmlns="" xmlns:a16="http://schemas.microsoft.com/office/drawing/2014/main" id="{700EF87A-E7BF-483B-A2A3-2DC85BB895D0}"/>
                </a:ext>
              </a:extLst>
            </p:cNvPr>
            <p:cNvSpPr/>
            <p:nvPr/>
          </p:nvSpPr>
          <p:spPr>
            <a:xfrm>
              <a:off x="663334" y="2288174"/>
              <a:ext cx="1980433" cy="1707270"/>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2" name="TextBox 121">
              <a:extLst>
                <a:ext uri="{FF2B5EF4-FFF2-40B4-BE49-F238E27FC236}">
                  <a16:creationId xmlns="" xmlns:a16="http://schemas.microsoft.com/office/drawing/2014/main" id="{0D309D7E-7CB3-4F0A-81B6-6EF53B309124}"/>
                </a:ext>
              </a:extLst>
            </p:cNvPr>
            <p:cNvSpPr txBox="1"/>
            <p:nvPr/>
          </p:nvSpPr>
          <p:spPr>
            <a:xfrm>
              <a:off x="1168342" y="2268338"/>
              <a:ext cx="1868583" cy="1323439"/>
            </a:xfrm>
            <a:prstGeom prst="rect">
              <a:avLst/>
            </a:prstGeom>
            <a:noFill/>
          </p:spPr>
          <p:txBody>
            <a:bodyPr wrap="square" rtlCol="0">
              <a:spAutoFit/>
            </a:bodyPr>
            <a:lstStyle/>
            <a:p>
              <a:r>
                <a:rPr lang="ru-RU" sz="8000" b="1" i="0" u="none" strike="noStrike" dirty="0">
                  <a:solidFill>
                    <a:srgbClr val="4694DA"/>
                  </a:solidFill>
                  <a:effectLst/>
                  <a:latin typeface="Arial" panose="020B0604020202020204" pitchFamily="34" charset="0"/>
                  <a:cs typeface="Arial" panose="020B0604020202020204" pitchFamily="34" charset="0"/>
                </a:rPr>
                <a:t>18</a:t>
              </a:r>
              <a:endParaRPr lang="ru-RU" sz="8000" dirty="0">
                <a:solidFill>
                  <a:srgbClr val="4694DA"/>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 xmlns:a16="http://schemas.microsoft.com/office/drawing/2014/main" id="{5A25ECB8-4F95-482C-AE1C-6B6B7430D537}"/>
                </a:ext>
              </a:extLst>
            </p:cNvPr>
            <p:cNvSpPr txBox="1"/>
            <p:nvPr/>
          </p:nvSpPr>
          <p:spPr>
            <a:xfrm>
              <a:off x="810126" y="2592350"/>
              <a:ext cx="351514" cy="769441"/>
            </a:xfrm>
            <a:prstGeom prst="rect">
              <a:avLst/>
            </a:prstGeom>
            <a:noFill/>
          </p:spPr>
          <p:txBody>
            <a:bodyPr wrap="square" rtlCol="0">
              <a:spAutoFit/>
            </a:bodyPr>
            <a:lstStyle/>
            <a:p>
              <a:r>
                <a:rPr lang="ru-RU" sz="4400" b="1" i="0" u="none" strike="noStrike" dirty="0">
                  <a:solidFill>
                    <a:srgbClr val="4694DA"/>
                  </a:solidFill>
                  <a:effectLst/>
                  <a:latin typeface="Arial" panose="020B0604020202020204" pitchFamily="34" charset="0"/>
                  <a:cs typeface="Arial" panose="020B0604020202020204" pitchFamily="34" charset="0"/>
                </a:rPr>
                <a:t>&gt;</a:t>
              </a:r>
              <a:endParaRPr lang="ru-RU" sz="4400" dirty="0">
                <a:solidFill>
                  <a:srgbClr val="4694DA"/>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 xmlns:a16="http://schemas.microsoft.com/office/drawing/2014/main" id="{9306EDFE-A79E-4844-A4C5-2074BD9F420A}"/>
                </a:ext>
              </a:extLst>
            </p:cNvPr>
            <p:cNvSpPr txBox="1"/>
            <p:nvPr/>
          </p:nvSpPr>
          <p:spPr>
            <a:xfrm>
              <a:off x="2321706" y="2808998"/>
              <a:ext cx="1182282" cy="584775"/>
            </a:xfrm>
            <a:prstGeom prst="rect">
              <a:avLst/>
            </a:prstGeom>
            <a:noFill/>
          </p:spPr>
          <p:txBody>
            <a:bodyPr wrap="square" rtlCol="0">
              <a:spAutoFit/>
            </a:bodyPr>
            <a:lstStyle/>
            <a:p>
              <a:r>
                <a:rPr lang="ru-RU" sz="3200" b="1" i="0" u="none" strike="noStrike" dirty="0">
                  <a:solidFill>
                    <a:srgbClr val="4694DA"/>
                  </a:solidFill>
                  <a:effectLst/>
                  <a:latin typeface="Arial" panose="020B0604020202020204" pitchFamily="34" charset="0"/>
                  <a:cs typeface="Arial" panose="020B0604020202020204" pitchFamily="34" charset="0"/>
                </a:rPr>
                <a:t>млн.</a:t>
              </a:r>
              <a:endParaRPr lang="ru-RU" sz="3200" dirty="0">
                <a:solidFill>
                  <a:srgbClr val="4694DA"/>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 xmlns:a16="http://schemas.microsoft.com/office/drawing/2014/main" id="{EFAC80C6-4DCF-415B-ABE7-25A630C0AB1C}"/>
                </a:ext>
              </a:extLst>
            </p:cNvPr>
            <p:cNvSpPr txBox="1"/>
            <p:nvPr/>
          </p:nvSpPr>
          <p:spPr>
            <a:xfrm>
              <a:off x="1014509" y="3416881"/>
              <a:ext cx="2089784" cy="400110"/>
            </a:xfrm>
            <a:prstGeom prst="rect">
              <a:avLst/>
            </a:prstGeom>
            <a:noFill/>
          </p:spPr>
          <p:txBody>
            <a:bodyPr wrap="square" rtlCol="0">
              <a:spAutoFit/>
            </a:bodyPr>
            <a:lstStyle/>
            <a:p>
              <a:r>
                <a:rPr lang="ru-RU" sz="2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ЭМК в ЕМИАС</a:t>
              </a:r>
              <a:endParaRPr lang="ru-RU" sz="2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grpSp>
      <p:grpSp>
        <p:nvGrpSpPr>
          <p:cNvPr id="5" name="Группа 4">
            <a:extLst>
              <a:ext uri="{FF2B5EF4-FFF2-40B4-BE49-F238E27FC236}">
                <a16:creationId xmlns="" xmlns:a16="http://schemas.microsoft.com/office/drawing/2014/main" id="{C2328F5B-780A-4AC1-994F-F28AEF274090}"/>
              </a:ext>
            </a:extLst>
          </p:cNvPr>
          <p:cNvGrpSpPr/>
          <p:nvPr/>
        </p:nvGrpSpPr>
        <p:grpSpPr>
          <a:xfrm>
            <a:off x="3907695" y="2004152"/>
            <a:ext cx="3589444" cy="461665"/>
            <a:chOff x="818627" y="5414129"/>
            <a:chExt cx="3589444" cy="461665"/>
          </a:xfrm>
        </p:grpSpPr>
        <p:sp>
          <p:nvSpPr>
            <p:cNvPr id="109" name="TextBox 108">
              <a:extLst>
                <a:ext uri="{FF2B5EF4-FFF2-40B4-BE49-F238E27FC236}">
                  <a16:creationId xmlns="" xmlns:a16="http://schemas.microsoft.com/office/drawing/2014/main" id="{74210327-F5AD-4448-A9C7-B6FB8D59A2A7}"/>
                </a:ext>
              </a:extLst>
            </p:cNvPr>
            <p:cNvSpPr txBox="1"/>
            <p:nvPr/>
          </p:nvSpPr>
          <p:spPr>
            <a:xfrm>
              <a:off x="1173924" y="5414129"/>
              <a:ext cx="3234147" cy="461665"/>
            </a:xfrm>
            <a:prstGeom prst="rect">
              <a:avLst/>
            </a:prstGeom>
            <a:noFill/>
          </p:spPr>
          <p:txBody>
            <a:bodyPr wrap="square" rtlCol="0">
              <a:spAutoFit/>
            </a:bodyPr>
            <a:lstStyle/>
            <a:p>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&gt; 100 млн раз </a:t>
              </a:r>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москвичи воспользовались онлайн-записью</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110" name="Рисунок 109">
              <a:extLst>
                <a:ext uri="{FF2B5EF4-FFF2-40B4-BE49-F238E27FC236}">
                  <a16:creationId xmlns="" xmlns:a16="http://schemas.microsoft.com/office/drawing/2014/main" id="{D3FDE064-2D7D-45F1-8984-B04D08701F83}"/>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823854" y="5470399"/>
              <a:ext cx="237788" cy="248241"/>
            </a:xfrm>
            <a:prstGeom prst="rect">
              <a:avLst/>
            </a:prstGeom>
          </p:spPr>
        </p:pic>
      </p:grpSp>
      <p:grpSp>
        <p:nvGrpSpPr>
          <p:cNvPr id="8" name="Группа 7">
            <a:extLst>
              <a:ext uri="{FF2B5EF4-FFF2-40B4-BE49-F238E27FC236}">
                <a16:creationId xmlns="" xmlns:a16="http://schemas.microsoft.com/office/drawing/2014/main" id="{C714F530-538C-4B8A-B59F-7E7ABCB81D7F}"/>
              </a:ext>
            </a:extLst>
          </p:cNvPr>
          <p:cNvGrpSpPr/>
          <p:nvPr/>
        </p:nvGrpSpPr>
        <p:grpSpPr>
          <a:xfrm>
            <a:off x="3915789" y="2721496"/>
            <a:ext cx="3416684" cy="830997"/>
            <a:chOff x="4828818" y="5581107"/>
            <a:chExt cx="3416684" cy="830997"/>
          </a:xfrm>
        </p:grpSpPr>
        <p:sp>
          <p:nvSpPr>
            <p:cNvPr id="115" name="TextBox 114">
              <a:extLst>
                <a:ext uri="{FF2B5EF4-FFF2-40B4-BE49-F238E27FC236}">
                  <a16:creationId xmlns="" xmlns:a16="http://schemas.microsoft.com/office/drawing/2014/main" id="{0DEF4B10-17BF-4DA2-92C4-5A68D8C8F1CA}"/>
                </a:ext>
              </a:extLst>
            </p:cNvPr>
            <p:cNvSpPr txBox="1"/>
            <p:nvPr/>
          </p:nvSpPr>
          <p:spPr>
            <a:xfrm>
              <a:off x="5184116" y="5581107"/>
              <a:ext cx="3061386" cy="830997"/>
            </a:xfrm>
            <a:prstGeom prst="rect">
              <a:avLst/>
            </a:prstGeom>
            <a:noFill/>
          </p:spPr>
          <p:txBody>
            <a:bodyPr wrap="square" rtlCol="0">
              <a:spAutoFit/>
            </a:bodyPr>
            <a:lstStyle/>
            <a:p>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Поставили </a:t>
              </a:r>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&gt; 9 млн </a:t>
              </a:r>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предварительных диагнозов </a:t>
              </a:r>
            </a:p>
            <a:p>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с помощью системы поддержки принятия врачебных решений</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133" name="Рисунок 132">
              <a:extLst>
                <a:ext uri="{FF2B5EF4-FFF2-40B4-BE49-F238E27FC236}">
                  <a16:creationId xmlns="" xmlns:a16="http://schemas.microsoft.com/office/drawing/2014/main" id="{4C779F77-8184-4919-BC72-F502D69B36AA}"/>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4834045" y="5637377"/>
              <a:ext cx="237788" cy="248241"/>
            </a:xfrm>
            <a:prstGeom prst="rect">
              <a:avLst/>
            </a:prstGeom>
          </p:spPr>
        </p:pic>
      </p:grpSp>
      <p:grpSp>
        <p:nvGrpSpPr>
          <p:cNvPr id="12" name="Группа 11">
            <a:extLst>
              <a:ext uri="{FF2B5EF4-FFF2-40B4-BE49-F238E27FC236}">
                <a16:creationId xmlns="" xmlns:a16="http://schemas.microsoft.com/office/drawing/2014/main" id="{8AC5E11E-462B-4C26-9B19-1A0A67907851}"/>
              </a:ext>
            </a:extLst>
          </p:cNvPr>
          <p:cNvGrpSpPr/>
          <p:nvPr/>
        </p:nvGrpSpPr>
        <p:grpSpPr>
          <a:xfrm>
            <a:off x="3908766" y="3771525"/>
            <a:ext cx="3135904" cy="461665"/>
            <a:chOff x="8721723" y="5581107"/>
            <a:chExt cx="3371395" cy="461665"/>
          </a:xfrm>
        </p:grpSpPr>
        <p:sp>
          <p:nvSpPr>
            <p:cNvPr id="139" name="TextBox 138">
              <a:extLst>
                <a:ext uri="{FF2B5EF4-FFF2-40B4-BE49-F238E27FC236}">
                  <a16:creationId xmlns="" xmlns:a16="http://schemas.microsoft.com/office/drawing/2014/main" id="{A9021272-0B96-48F6-822D-2441B84ED51A}"/>
                </a:ext>
              </a:extLst>
            </p:cNvPr>
            <p:cNvSpPr txBox="1"/>
            <p:nvPr/>
          </p:nvSpPr>
          <p:spPr>
            <a:xfrm>
              <a:off x="9077020" y="5581107"/>
              <a:ext cx="3016098" cy="461665"/>
            </a:xfrm>
            <a:prstGeom prst="rect">
              <a:avLst/>
            </a:prstGeom>
            <a:noFill/>
          </p:spPr>
          <p:txBody>
            <a:bodyPr wrap="square" rtlCol="0">
              <a:spAutoFit/>
            </a:bodyPr>
            <a:lstStyle/>
            <a:p>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&gt; 8 миллионов </a:t>
              </a:r>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исследований обработали ИИ-сервисы</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140" name="Рисунок 139">
              <a:extLst>
                <a:ext uri="{FF2B5EF4-FFF2-40B4-BE49-F238E27FC236}">
                  <a16:creationId xmlns="" xmlns:a16="http://schemas.microsoft.com/office/drawing/2014/main" id="{7E9EEC88-74AD-4207-82E4-279F301714DD}"/>
                </a:ext>
              </a:extLst>
            </p:cNvPr>
            <p:cNvPicPr>
              <a:picLocks noChangeAspect="1"/>
            </p:cNvPicPr>
            <p:nvPr/>
          </p:nvPicPr>
          <p:blipFill>
            <a:blip r:embed="rId8" cstate="print">
              <a:extLst>
                <a:ext uri="{96DAC541-7B7A-43D3-8B79-37D633B846F1}">
                  <asvg:svgBlip xmlns="" xmlns:asvg="http://schemas.microsoft.com/office/drawing/2016/SVG/main" r:embed="rId7"/>
                </a:ext>
              </a:extLst>
            </a:blip>
            <a:stretch>
              <a:fillRect/>
            </a:stretch>
          </p:blipFill>
          <p:spPr>
            <a:xfrm rot="17712767">
              <a:off x="8726950" y="5637377"/>
              <a:ext cx="237788" cy="248241"/>
            </a:xfrm>
            <a:prstGeom prst="rect">
              <a:avLst/>
            </a:prstGeom>
          </p:spPr>
        </p:pic>
      </p:grpSp>
      <p:pic>
        <p:nvPicPr>
          <p:cNvPr id="141" name="Рисунок 140">
            <a:extLst>
              <a:ext uri="{FF2B5EF4-FFF2-40B4-BE49-F238E27FC236}">
                <a16:creationId xmlns="" xmlns:a16="http://schemas.microsoft.com/office/drawing/2014/main" id="{5C5EBF77-044D-46BC-9A2D-3F022DE68E1A}"/>
              </a:ext>
            </a:extLst>
          </p:cNvPr>
          <p:cNvPicPr>
            <a:picLocks noChangeAspect="1"/>
          </p:cNvPicPr>
          <p:nvPr/>
        </p:nvPicPr>
        <p:blipFill>
          <a:blip r:embed="rId9" cstate="print">
            <a:extLst>
              <a:ext uri="{96DAC541-7B7A-43D3-8B79-37D633B846F1}">
                <asvg:svgBlip xmlns="" xmlns:asvg="http://schemas.microsoft.com/office/drawing/2016/SVG/main" r:embed="rId10"/>
              </a:ext>
            </a:extLst>
          </a:blip>
          <a:stretch>
            <a:fillRect/>
          </a:stretch>
        </p:blipFill>
        <p:spPr>
          <a:xfrm>
            <a:off x="10456152" y="545907"/>
            <a:ext cx="1364438" cy="404418"/>
          </a:xfrm>
          <a:prstGeom prst="rect">
            <a:avLst/>
          </a:prstGeom>
        </p:spPr>
      </p:pic>
      <p:sp>
        <p:nvSpPr>
          <p:cNvPr id="53" name="Прямоугольник: скругленные углы 52">
            <a:extLst>
              <a:ext uri="{FF2B5EF4-FFF2-40B4-BE49-F238E27FC236}">
                <a16:creationId xmlns="" xmlns:a16="http://schemas.microsoft.com/office/drawing/2014/main" id="{83FDE7BE-7F7A-4421-B42E-BA54CD9C57D2}"/>
              </a:ext>
            </a:extLst>
          </p:cNvPr>
          <p:cNvSpPr/>
          <p:nvPr/>
        </p:nvSpPr>
        <p:spPr>
          <a:xfrm>
            <a:off x="743410" y="4860810"/>
            <a:ext cx="5742238" cy="1549829"/>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скругленные углы 53">
            <a:extLst>
              <a:ext uri="{FF2B5EF4-FFF2-40B4-BE49-F238E27FC236}">
                <a16:creationId xmlns="" xmlns:a16="http://schemas.microsoft.com/office/drawing/2014/main" id="{3BDED1C5-D59E-4725-B436-CD804F2063F0}"/>
              </a:ext>
            </a:extLst>
          </p:cNvPr>
          <p:cNvSpPr/>
          <p:nvPr/>
        </p:nvSpPr>
        <p:spPr>
          <a:xfrm>
            <a:off x="570189" y="4612919"/>
            <a:ext cx="3410632" cy="476831"/>
          </a:xfrm>
          <a:prstGeom prst="roundRect">
            <a:avLst>
              <a:gd name="adj" fmla="val 28744"/>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a:extLst>
              <a:ext uri="{FF2B5EF4-FFF2-40B4-BE49-F238E27FC236}">
                <a16:creationId xmlns="" xmlns:a16="http://schemas.microsoft.com/office/drawing/2014/main" id="{04D9E8AE-19C5-4AA7-BA42-F86BFBD4EF8C}"/>
              </a:ext>
            </a:extLst>
          </p:cNvPr>
          <p:cNvSpPr txBox="1"/>
          <p:nvPr/>
        </p:nvSpPr>
        <p:spPr>
          <a:xfrm>
            <a:off x="743411" y="4674611"/>
            <a:ext cx="3149946" cy="338554"/>
          </a:xfrm>
          <a:prstGeom prst="rect">
            <a:avLst/>
          </a:prstGeom>
          <a:noFill/>
        </p:spPr>
        <p:txBody>
          <a:bodyPr wrap="square" rtlCol="0">
            <a:spAutoFit/>
          </a:bodyPr>
          <a:lstStyle/>
          <a:p>
            <a:r>
              <a:rPr lang="ru-RU" sz="1600" b="1" i="0" u="none" strike="noStrike" dirty="0">
                <a:solidFill>
                  <a:schemeClr val="bg1"/>
                </a:solidFill>
                <a:effectLst/>
                <a:latin typeface="Arial" panose="020B0604020202020204" pitchFamily="34" charset="0"/>
                <a:cs typeface="Arial" panose="020B0604020202020204" pitchFamily="34" charset="0"/>
              </a:rPr>
              <a:t>В цифровом виде хранятся:</a:t>
            </a:r>
            <a:endParaRPr lang="ru-RU" sz="1600" dirty="0">
              <a:solidFill>
                <a:schemeClr val="bg1"/>
              </a:solidFill>
              <a:latin typeface="Arial" panose="020B0604020202020204" pitchFamily="34" charset="0"/>
              <a:cs typeface="Arial" panose="020B0604020202020204" pitchFamily="34" charset="0"/>
            </a:endParaRPr>
          </a:p>
        </p:txBody>
      </p:sp>
      <p:grpSp>
        <p:nvGrpSpPr>
          <p:cNvPr id="56" name="Группа 55">
            <a:extLst>
              <a:ext uri="{FF2B5EF4-FFF2-40B4-BE49-F238E27FC236}">
                <a16:creationId xmlns="" xmlns:a16="http://schemas.microsoft.com/office/drawing/2014/main" id="{567542AA-7D83-4063-8AC4-8ED9B557E27B}"/>
              </a:ext>
            </a:extLst>
          </p:cNvPr>
          <p:cNvGrpSpPr/>
          <p:nvPr/>
        </p:nvGrpSpPr>
        <p:grpSpPr>
          <a:xfrm>
            <a:off x="941240" y="5341623"/>
            <a:ext cx="2008597" cy="855764"/>
            <a:chOff x="3929939" y="2492840"/>
            <a:chExt cx="2008597" cy="855764"/>
          </a:xfrm>
        </p:grpSpPr>
        <p:sp>
          <p:nvSpPr>
            <p:cNvPr id="57" name="Овал 56">
              <a:extLst>
                <a:ext uri="{FF2B5EF4-FFF2-40B4-BE49-F238E27FC236}">
                  <a16:creationId xmlns="" xmlns:a16="http://schemas.microsoft.com/office/drawing/2014/main" id="{C1ECE30E-FCF6-4437-A6EE-866B35EF68F1}"/>
                </a:ext>
              </a:extLst>
            </p:cNvPr>
            <p:cNvSpPr/>
            <p:nvPr/>
          </p:nvSpPr>
          <p:spPr>
            <a:xfrm>
              <a:off x="3929939" y="2492840"/>
              <a:ext cx="809426" cy="809426"/>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67181383-F3F3-4887-9A03-442B742D53DB}"/>
                </a:ext>
              </a:extLst>
            </p:cNvPr>
            <p:cNvSpPr txBox="1"/>
            <p:nvPr/>
          </p:nvSpPr>
          <p:spPr>
            <a:xfrm>
              <a:off x="4047346" y="2500805"/>
              <a:ext cx="1891190" cy="461665"/>
            </a:xfrm>
            <a:prstGeom prst="rect">
              <a:avLst/>
            </a:prstGeom>
            <a:noFill/>
          </p:spPr>
          <p:txBody>
            <a:bodyPr wrap="square" rtlCol="0">
              <a:spAutoFit/>
            </a:bodyPr>
            <a:lstStyle/>
            <a:p>
              <a:r>
                <a:rPr lang="en-US" sz="2400" b="1" dirty="0">
                  <a:solidFill>
                    <a:srgbClr val="4694DA"/>
                  </a:solidFill>
                  <a:latin typeface="Arial" panose="020B0604020202020204" pitchFamily="34" charset="0"/>
                  <a:cs typeface="Arial" panose="020B0604020202020204" pitchFamily="34" charset="0"/>
                </a:rPr>
                <a:t>&gt; </a:t>
              </a:r>
              <a:r>
                <a:rPr lang="ru-RU" sz="2400" b="1" dirty="0">
                  <a:solidFill>
                    <a:srgbClr val="4694DA"/>
                  </a:solidFill>
                  <a:latin typeface="Arial" panose="020B0604020202020204" pitchFamily="34" charset="0"/>
                  <a:cs typeface="Arial" panose="020B0604020202020204" pitchFamily="34" charset="0"/>
                </a:rPr>
                <a:t>632 тыс.</a:t>
              </a:r>
            </a:p>
          </p:txBody>
        </p:sp>
        <p:sp>
          <p:nvSpPr>
            <p:cNvPr id="61" name="TextBox 60">
              <a:extLst>
                <a:ext uri="{FF2B5EF4-FFF2-40B4-BE49-F238E27FC236}">
                  <a16:creationId xmlns="" xmlns:a16="http://schemas.microsoft.com/office/drawing/2014/main" id="{09FD945A-1AF6-4118-853B-3772959E99DC}"/>
                </a:ext>
              </a:extLst>
            </p:cNvPr>
            <p:cNvSpPr txBox="1"/>
            <p:nvPr/>
          </p:nvSpPr>
          <p:spPr>
            <a:xfrm>
              <a:off x="4169382" y="2948494"/>
              <a:ext cx="1375528" cy="400110"/>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протоколов осмотров врачей</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grpSp>
      <p:grpSp>
        <p:nvGrpSpPr>
          <p:cNvPr id="62" name="Группа 61">
            <a:extLst>
              <a:ext uri="{FF2B5EF4-FFF2-40B4-BE49-F238E27FC236}">
                <a16:creationId xmlns="" xmlns:a16="http://schemas.microsoft.com/office/drawing/2014/main" id="{E5518DD4-07F7-42CB-A52C-CD437FAD40DE}"/>
              </a:ext>
            </a:extLst>
          </p:cNvPr>
          <p:cNvGrpSpPr/>
          <p:nvPr/>
        </p:nvGrpSpPr>
        <p:grpSpPr>
          <a:xfrm>
            <a:off x="2840372" y="5341623"/>
            <a:ext cx="2125175" cy="809426"/>
            <a:chOff x="5968019" y="2492840"/>
            <a:chExt cx="2125175" cy="809426"/>
          </a:xfrm>
        </p:grpSpPr>
        <p:sp>
          <p:nvSpPr>
            <p:cNvPr id="63" name="Овал 62">
              <a:extLst>
                <a:ext uri="{FF2B5EF4-FFF2-40B4-BE49-F238E27FC236}">
                  <a16:creationId xmlns="" xmlns:a16="http://schemas.microsoft.com/office/drawing/2014/main" id="{6401D883-CBB7-492C-89B1-315B34CB5B9C}"/>
                </a:ext>
              </a:extLst>
            </p:cNvPr>
            <p:cNvSpPr/>
            <p:nvPr/>
          </p:nvSpPr>
          <p:spPr>
            <a:xfrm>
              <a:off x="5968019" y="2492840"/>
              <a:ext cx="809426" cy="809426"/>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 xmlns:a16="http://schemas.microsoft.com/office/drawing/2014/main" id="{099AB311-C406-4E40-9FEC-9616C6D2C515}"/>
                </a:ext>
              </a:extLst>
            </p:cNvPr>
            <p:cNvSpPr txBox="1"/>
            <p:nvPr/>
          </p:nvSpPr>
          <p:spPr>
            <a:xfrm>
              <a:off x="6267230" y="2514390"/>
              <a:ext cx="1016538"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390</a:t>
              </a:r>
              <a:endParaRPr lang="ru-RU" sz="3200" dirty="0">
                <a:solidFill>
                  <a:srgbClr val="4694DA"/>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 xmlns:a16="http://schemas.microsoft.com/office/drawing/2014/main" id="{622CCAF9-9DD2-4E05-8C8B-9D79B2D82A4D}"/>
                </a:ext>
              </a:extLst>
            </p:cNvPr>
            <p:cNvSpPr txBox="1"/>
            <p:nvPr/>
          </p:nvSpPr>
          <p:spPr>
            <a:xfrm>
              <a:off x="5977663" y="2501703"/>
              <a:ext cx="351514"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&gt;</a:t>
              </a:r>
              <a:endParaRPr lang="ru-RU" sz="2400" dirty="0">
                <a:solidFill>
                  <a:srgbClr val="4694DA"/>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 xmlns:a16="http://schemas.microsoft.com/office/drawing/2014/main" id="{E24BBD53-9B27-4EC4-8CC5-CBBB52ECB361}"/>
                </a:ext>
              </a:extLst>
            </p:cNvPr>
            <p:cNvSpPr txBox="1"/>
            <p:nvPr/>
          </p:nvSpPr>
          <p:spPr>
            <a:xfrm>
              <a:off x="6910912" y="2500806"/>
              <a:ext cx="1182282" cy="461665"/>
            </a:xfrm>
            <a:prstGeom prst="rect">
              <a:avLst/>
            </a:prstGeom>
            <a:noFill/>
          </p:spPr>
          <p:txBody>
            <a:bodyPr wrap="square" rtlCol="0">
              <a:spAutoFit/>
            </a:bodyPr>
            <a:lstStyle/>
            <a:p>
              <a:r>
                <a:rPr lang="ru-RU" sz="2400" b="1" dirty="0">
                  <a:solidFill>
                    <a:srgbClr val="4694DA"/>
                  </a:solidFill>
                  <a:latin typeface="Arial" panose="020B0604020202020204" pitchFamily="34" charset="0"/>
                  <a:cs typeface="Arial" panose="020B0604020202020204" pitchFamily="34" charset="0"/>
                </a:rPr>
                <a:t>тыс</a:t>
              </a:r>
              <a:r>
                <a:rPr lang="ru-RU" sz="2400" b="1" i="0" u="none" strike="noStrike" dirty="0">
                  <a:solidFill>
                    <a:srgbClr val="4694DA"/>
                  </a:solidFill>
                  <a:effectLst/>
                  <a:latin typeface="Arial" panose="020B0604020202020204" pitchFamily="34" charset="0"/>
                  <a:cs typeface="Arial" panose="020B0604020202020204" pitchFamily="34" charset="0"/>
                </a:rPr>
                <a:t>.</a:t>
              </a:r>
              <a:endParaRPr lang="ru-RU" sz="2400" dirty="0">
                <a:solidFill>
                  <a:srgbClr val="4694DA"/>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 xmlns:a16="http://schemas.microsoft.com/office/drawing/2014/main" id="{582261C6-A3E1-46AD-8237-FF9ED6D209CF}"/>
                </a:ext>
              </a:extLst>
            </p:cNvPr>
            <p:cNvSpPr txBox="1"/>
            <p:nvPr/>
          </p:nvSpPr>
          <p:spPr>
            <a:xfrm>
              <a:off x="6294929" y="2948494"/>
              <a:ext cx="1140082" cy="246221"/>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рецептов</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grpSp>
      <p:grpSp>
        <p:nvGrpSpPr>
          <p:cNvPr id="68" name="Группа 67">
            <a:extLst>
              <a:ext uri="{FF2B5EF4-FFF2-40B4-BE49-F238E27FC236}">
                <a16:creationId xmlns="" xmlns:a16="http://schemas.microsoft.com/office/drawing/2014/main" id="{4488446D-CF67-4612-80F6-569A0DC51539}"/>
              </a:ext>
            </a:extLst>
          </p:cNvPr>
          <p:cNvGrpSpPr/>
          <p:nvPr/>
        </p:nvGrpSpPr>
        <p:grpSpPr>
          <a:xfrm>
            <a:off x="4742254" y="5341623"/>
            <a:ext cx="2235304" cy="855764"/>
            <a:chOff x="7948384" y="2534903"/>
            <a:chExt cx="2235304" cy="855764"/>
          </a:xfrm>
        </p:grpSpPr>
        <p:sp>
          <p:nvSpPr>
            <p:cNvPr id="70" name="Овал 69">
              <a:extLst>
                <a:ext uri="{FF2B5EF4-FFF2-40B4-BE49-F238E27FC236}">
                  <a16:creationId xmlns="" xmlns:a16="http://schemas.microsoft.com/office/drawing/2014/main" id="{2561209F-FF9B-4A0B-BCCB-E2F0ADA83D95}"/>
                </a:ext>
              </a:extLst>
            </p:cNvPr>
            <p:cNvSpPr/>
            <p:nvPr/>
          </p:nvSpPr>
          <p:spPr>
            <a:xfrm>
              <a:off x="7948384" y="2534903"/>
              <a:ext cx="809426" cy="809426"/>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TextBox 70">
              <a:extLst>
                <a:ext uri="{FF2B5EF4-FFF2-40B4-BE49-F238E27FC236}">
                  <a16:creationId xmlns="" xmlns:a16="http://schemas.microsoft.com/office/drawing/2014/main" id="{8D1416A1-55F4-4EFE-99CD-2888C5C2D85A}"/>
                </a:ext>
              </a:extLst>
            </p:cNvPr>
            <p:cNvSpPr txBox="1"/>
            <p:nvPr/>
          </p:nvSpPr>
          <p:spPr>
            <a:xfrm>
              <a:off x="8031340" y="2545945"/>
              <a:ext cx="2152348" cy="461665"/>
            </a:xfrm>
            <a:prstGeom prst="rect">
              <a:avLst/>
            </a:prstGeom>
            <a:noFill/>
          </p:spPr>
          <p:txBody>
            <a:bodyPr wrap="square" rtlCol="0">
              <a:spAutoFit/>
            </a:bodyPr>
            <a:lstStyle/>
            <a:p>
              <a:r>
                <a:rPr lang="en-US" sz="2400" b="1" dirty="0">
                  <a:solidFill>
                    <a:srgbClr val="4694DA"/>
                  </a:solidFill>
                  <a:latin typeface="Arial" panose="020B0604020202020204" pitchFamily="34" charset="0"/>
                  <a:cs typeface="Arial" panose="020B0604020202020204" pitchFamily="34" charset="0"/>
                </a:rPr>
                <a:t>&gt; </a:t>
              </a:r>
              <a:r>
                <a:rPr lang="ru-RU" sz="2400" b="1" dirty="0">
                  <a:solidFill>
                    <a:srgbClr val="4694DA"/>
                  </a:solidFill>
                  <a:latin typeface="Arial" panose="020B0604020202020204" pitchFamily="34" charset="0"/>
                  <a:cs typeface="Arial" panose="020B0604020202020204" pitchFamily="34" charset="0"/>
                </a:rPr>
                <a:t>132 тыс.</a:t>
              </a:r>
              <a:endParaRPr lang="ru-RU" sz="2400" dirty="0">
                <a:solidFill>
                  <a:srgbClr val="4694DA"/>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 xmlns:a16="http://schemas.microsoft.com/office/drawing/2014/main" id="{57EA0072-A1C1-4419-A133-4F15C94F575D}"/>
                </a:ext>
              </a:extLst>
            </p:cNvPr>
            <p:cNvSpPr txBox="1"/>
            <p:nvPr/>
          </p:nvSpPr>
          <p:spPr>
            <a:xfrm>
              <a:off x="8203733" y="2990557"/>
              <a:ext cx="1140082" cy="400110"/>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результатов анализов</a:t>
              </a:r>
            </a:p>
          </p:txBody>
        </p:sp>
      </p:grpSp>
      <p:pic>
        <p:nvPicPr>
          <p:cNvPr id="79" name="Рисунок 78">
            <a:extLst>
              <a:ext uri="{FF2B5EF4-FFF2-40B4-BE49-F238E27FC236}">
                <a16:creationId xmlns="" xmlns:a16="http://schemas.microsoft.com/office/drawing/2014/main" id="{EDFE2083-D230-449E-AF1C-81028912CB07}"/>
              </a:ext>
            </a:extLst>
          </p:cNvPr>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279" t="514" r="23422" b="777"/>
          <a:stretch/>
        </p:blipFill>
        <p:spPr bwMode="auto">
          <a:xfrm>
            <a:off x="8062380" y="1530131"/>
            <a:ext cx="3813311" cy="3287335"/>
          </a:xfrm>
          <a:custGeom>
            <a:avLst/>
            <a:gdLst>
              <a:gd name="connsiteX0" fmla="*/ 821834 w 3813311"/>
              <a:gd name="connsiteY0" fmla="*/ 0 h 3287335"/>
              <a:gd name="connsiteX1" fmla="*/ 2991477 w 3813311"/>
              <a:gd name="connsiteY1" fmla="*/ 0 h 3287335"/>
              <a:gd name="connsiteX2" fmla="*/ 3813311 w 3813311"/>
              <a:gd name="connsiteY2" fmla="*/ 1643668 h 3287335"/>
              <a:gd name="connsiteX3" fmla="*/ 2991477 w 3813311"/>
              <a:gd name="connsiteY3" fmla="*/ 3287335 h 3287335"/>
              <a:gd name="connsiteX4" fmla="*/ 821834 w 3813311"/>
              <a:gd name="connsiteY4" fmla="*/ 3287335 h 3287335"/>
              <a:gd name="connsiteX5" fmla="*/ 0 w 3813311"/>
              <a:gd name="connsiteY5" fmla="*/ 1643668 h 32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311" h="3287335">
                <a:moveTo>
                  <a:pt x="821834" y="0"/>
                </a:moveTo>
                <a:lnTo>
                  <a:pt x="2991477" y="0"/>
                </a:lnTo>
                <a:lnTo>
                  <a:pt x="3813311" y="1643668"/>
                </a:lnTo>
                <a:lnTo>
                  <a:pt x="2991477" y="3287335"/>
                </a:lnTo>
                <a:lnTo>
                  <a:pt x="821834" y="3287335"/>
                </a:lnTo>
                <a:lnTo>
                  <a:pt x="0" y="1643668"/>
                </a:lnTo>
                <a:close/>
              </a:path>
            </a:pathLst>
          </a:custGeom>
          <a:noFill/>
          <a:extLst>
            <a:ext uri="{909E8E84-426E-40DD-AFC4-6F175D3DCCD1}">
              <a14:hiddenFill xmlns:a14="http://schemas.microsoft.com/office/drawing/2010/main" xmlns="">
                <a:solidFill>
                  <a:srgbClr val="FFFFFF"/>
                </a:solidFill>
              </a14:hiddenFill>
            </a:ext>
          </a:extLst>
        </p:spPr>
      </p:pic>
      <p:sp>
        <p:nvSpPr>
          <p:cNvPr id="97" name="Шестиугольник 96">
            <a:extLst>
              <a:ext uri="{FF2B5EF4-FFF2-40B4-BE49-F238E27FC236}">
                <a16:creationId xmlns="" xmlns:a16="http://schemas.microsoft.com/office/drawing/2014/main" id="{19B26233-541D-4ABD-AA64-7D58A35B335A}"/>
              </a:ext>
            </a:extLst>
          </p:cNvPr>
          <p:cNvSpPr/>
          <p:nvPr/>
        </p:nvSpPr>
        <p:spPr>
          <a:xfrm>
            <a:off x="7232728" y="1775185"/>
            <a:ext cx="1493084" cy="1287141"/>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Шестиугольник 102">
            <a:extLst>
              <a:ext uri="{FF2B5EF4-FFF2-40B4-BE49-F238E27FC236}">
                <a16:creationId xmlns="" xmlns:a16="http://schemas.microsoft.com/office/drawing/2014/main" id="{6C0C0998-E02E-472C-9774-2B62E179C800}"/>
              </a:ext>
            </a:extLst>
          </p:cNvPr>
          <p:cNvSpPr/>
          <p:nvPr/>
        </p:nvSpPr>
        <p:spPr>
          <a:xfrm>
            <a:off x="10654671" y="4344672"/>
            <a:ext cx="1131372" cy="975321"/>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 name="Рисунок 80">
            <a:extLst>
              <a:ext uri="{FF2B5EF4-FFF2-40B4-BE49-F238E27FC236}">
                <a16:creationId xmlns="" xmlns:a16="http://schemas.microsoft.com/office/drawing/2014/main" id="{50760871-5291-4F55-AD25-CC2193B06071}"/>
              </a:ext>
            </a:extLst>
          </p:cNvPr>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2924" t="1357" r="2059" b="54236"/>
          <a:stretch/>
        </p:blipFill>
        <p:spPr bwMode="auto">
          <a:xfrm>
            <a:off x="8766848" y="4891780"/>
            <a:ext cx="1798175" cy="1550151"/>
          </a:xfrm>
          <a:custGeom>
            <a:avLst/>
            <a:gdLst>
              <a:gd name="connsiteX0" fmla="*/ 387538 w 1798175"/>
              <a:gd name="connsiteY0" fmla="*/ 0 h 1550151"/>
              <a:gd name="connsiteX1" fmla="*/ 1410637 w 1798175"/>
              <a:gd name="connsiteY1" fmla="*/ 0 h 1550151"/>
              <a:gd name="connsiteX2" fmla="*/ 1798175 w 1798175"/>
              <a:gd name="connsiteY2" fmla="*/ 775076 h 1550151"/>
              <a:gd name="connsiteX3" fmla="*/ 1410637 w 1798175"/>
              <a:gd name="connsiteY3" fmla="*/ 1550151 h 1550151"/>
              <a:gd name="connsiteX4" fmla="*/ 387538 w 1798175"/>
              <a:gd name="connsiteY4" fmla="*/ 1550151 h 1550151"/>
              <a:gd name="connsiteX5" fmla="*/ 0 w 1798175"/>
              <a:gd name="connsiteY5" fmla="*/ 775076 h 15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175" h="1550151">
                <a:moveTo>
                  <a:pt x="387538" y="0"/>
                </a:moveTo>
                <a:lnTo>
                  <a:pt x="1410637" y="0"/>
                </a:lnTo>
                <a:lnTo>
                  <a:pt x="1798175" y="775076"/>
                </a:lnTo>
                <a:lnTo>
                  <a:pt x="1410637" y="1550151"/>
                </a:lnTo>
                <a:lnTo>
                  <a:pt x="387538" y="1550151"/>
                </a:lnTo>
                <a:lnTo>
                  <a:pt x="0" y="775076"/>
                </a:ln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031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627" y="0"/>
            <a:ext cx="12192000" cy="6858000"/>
          </a:xfrm>
          <a:prstGeom prst="rect">
            <a:avLst/>
          </a:prstGeom>
        </p:spPr>
      </p:pic>
      <p:sp>
        <p:nvSpPr>
          <p:cNvPr id="34" name="Прямоугольник: скругленные углы 33">
            <a:extLst>
              <a:ext uri="{FF2B5EF4-FFF2-40B4-BE49-F238E27FC236}">
                <a16:creationId xmlns="" xmlns:a16="http://schemas.microsoft.com/office/drawing/2014/main" id="{66302F41-7636-4C90-A689-DD8B1E1A4DD3}"/>
              </a:ext>
            </a:extLst>
          </p:cNvPr>
          <p:cNvSpPr/>
          <p:nvPr/>
        </p:nvSpPr>
        <p:spPr>
          <a:xfrm>
            <a:off x="702904" y="1544883"/>
            <a:ext cx="3460225" cy="4217206"/>
          </a:xfrm>
          <a:prstGeom prst="roundRect">
            <a:avLst>
              <a:gd name="adj" fmla="val 9652"/>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Кадровое развитие</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12" name="TextBox 11">
            <a:extLst>
              <a:ext uri="{FF2B5EF4-FFF2-40B4-BE49-F238E27FC236}">
                <a16:creationId xmlns="" xmlns:a16="http://schemas.microsoft.com/office/drawing/2014/main" id="{513D4E77-7561-48E4-B669-538C98001F55}"/>
              </a:ext>
            </a:extLst>
          </p:cNvPr>
          <p:cNvSpPr txBox="1"/>
          <p:nvPr/>
        </p:nvSpPr>
        <p:spPr>
          <a:xfrm>
            <a:off x="933863" y="2431806"/>
            <a:ext cx="1912954" cy="656590"/>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Кадровый центр -</a:t>
            </a:r>
            <a:endParaRPr lang="ru-RU" sz="2200" dirty="0">
              <a:solidFill>
                <a:srgbClr val="48BDD7"/>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 xmlns:a16="http://schemas.microsoft.com/office/drawing/2014/main" id="{0975E3B8-AAF1-43AA-BFAA-82F15B4121AB}"/>
              </a:ext>
            </a:extLst>
          </p:cNvPr>
          <p:cNvSpPr txBox="1"/>
          <p:nvPr/>
        </p:nvSpPr>
        <p:spPr>
          <a:xfrm>
            <a:off x="950367" y="3079237"/>
            <a:ext cx="3135242" cy="1169551"/>
          </a:xfrm>
          <a:prstGeom prst="rect">
            <a:avLst/>
          </a:prstGeom>
          <a:noFill/>
        </p:spPr>
        <p:txBody>
          <a:bodyPr wrap="square" rtlCol="0">
            <a:spAutoFit/>
          </a:bodyPr>
          <a:lstStyle/>
          <a:p>
            <a:r>
              <a:rPr lang="ru-RU" sz="14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это уникальная площадка, которая дает возможность специалистам получать теоретические и практические навыки и знания</a:t>
            </a:r>
            <a:endPar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36" name="Шестиугольник 35">
            <a:extLst>
              <a:ext uri="{FF2B5EF4-FFF2-40B4-BE49-F238E27FC236}">
                <a16:creationId xmlns="" xmlns:a16="http://schemas.microsoft.com/office/drawing/2014/main" id="{5F6F73E9-BBD2-41D8-9A02-32C9F8BD52EC}"/>
              </a:ext>
            </a:extLst>
          </p:cNvPr>
          <p:cNvSpPr/>
          <p:nvPr/>
        </p:nvSpPr>
        <p:spPr>
          <a:xfrm>
            <a:off x="1045782" y="4522485"/>
            <a:ext cx="1013608" cy="873800"/>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TextBox 36">
            <a:extLst>
              <a:ext uri="{FF2B5EF4-FFF2-40B4-BE49-F238E27FC236}">
                <a16:creationId xmlns="" xmlns:a16="http://schemas.microsoft.com/office/drawing/2014/main" id="{82B89D0A-E6CD-464E-A830-27CF233C59B4}"/>
              </a:ext>
            </a:extLst>
          </p:cNvPr>
          <p:cNvSpPr txBox="1"/>
          <p:nvPr/>
        </p:nvSpPr>
        <p:spPr>
          <a:xfrm>
            <a:off x="1180985" y="4578059"/>
            <a:ext cx="2358068" cy="461665"/>
          </a:xfrm>
          <a:prstGeom prst="rect">
            <a:avLst/>
          </a:prstGeom>
          <a:noFill/>
        </p:spPr>
        <p:txBody>
          <a:bodyPr wrap="square" rtlCol="0">
            <a:spAutoFit/>
          </a:bodyPr>
          <a:lstStyle/>
          <a:p>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&gt; </a:t>
            </a:r>
            <a:r>
              <a:rPr lang="ru-RU" sz="24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1100</a:t>
            </a:r>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 единиц</a:t>
            </a:r>
            <a:endParaRPr lang="ru-RU" sz="1600" b="1" dirty="0">
              <a:solidFill>
                <a:srgbClr val="4694DA"/>
              </a:solidFill>
              <a:latin typeface="Verdana" panose="020B0604030504040204" pitchFamily="34" charset="0"/>
              <a:ea typeface="Verdana" panose="020B0604030504040204" pitchFamily="34" charset="0"/>
              <a:cs typeface="Arial" panose="020B0604020202020204" pitchFamily="34" charset="0"/>
            </a:endParaRPr>
          </a:p>
        </p:txBody>
      </p:sp>
      <p:sp>
        <p:nvSpPr>
          <p:cNvPr id="38" name="TextBox 37">
            <a:extLst>
              <a:ext uri="{FF2B5EF4-FFF2-40B4-BE49-F238E27FC236}">
                <a16:creationId xmlns="" xmlns:a16="http://schemas.microsoft.com/office/drawing/2014/main" id="{411291FD-C300-40B7-ADB9-1C483EBDFC07}"/>
              </a:ext>
            </a:extLst>
          </p:cNvPr>
          <p:cNvSpPr txBox="1"/>
          <p:nvPr/>
        </p:nvSpPr>
        <p:spPr>
          <a:xfrm>
            <a:off x="1442335" y="4935123"/>
            <a:ext cx="2440955" cy="646331"/>
          </a:xfrm>
          <a:prstGeom prst="rect">
            <a:avLst/>
          </a:prstGeom>
          <a:noFill/>
        </p:spPr>
        <p:txBody>
          <a:bodyPr wrap="square" rtlCol="0">
            <a:spAutoFit/>
          </a:bodyPr>
          <a:lstStyle/>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современного медицинского и </a:t>
            </a:r>
            <a:r>
              <a:rPr lang="ru-RU" sz="1200" b="0" i="0" u="none" strike="noStrike" dirty="0" err="1">
                <a:solidFill>
                  <a:srgbClr val="1B2E51"/>
                </a:solidFill>
                <a:effectLst/>
                <a:latin typeface="Verdana" panose="020B0604030504040204" pitchFamily="34" charset="0"/>
                <a:ea typeface="Verdana" panose="020B0604030504040204" pitchFamily="34" charset="0"/>
                <a:cs typeface="Arial" panose="020B0604020202020204" pitchFamily="34" charset="0"/>
              </a:rPr>
              <a:t>симуляционного</a:t>
            </a:r>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оборудования</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51" name="Прямоугольник: скругленные углы 50">
            <a:extLst>
              <a:ext uri="{FF2B5EF4-FFF2-40B4-BE49-F238E27FC236}">
                <a16:creationId xmlns="" xmlns:a16="http://schemas.microsoft.com/office/drawing/2014/main" id="{867A350C-5F11-4391-81E6-E75CA881B6D4}"/>
              </a:ext>
            </a:extLst>
          </p:cNvPr>
          <p:cNvSpPr/>
          <p:nvPr/>
        </p:nvSpPr>
        <p:spPr>
          <a:xfrm>
            <a:off x="4352948" y="1530973"/>
            <a:ext cx="3460225" cy="4217206"/>
          </a:xfrm>
          <a:prstGeom prst="roundRect">
            <a:avLst>
              <a:gd name="adj" fmla="val 9652"/>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 xmlns:a16="http://schemas.microsoft.com/office/drawing/2014/main" id="{34FC08B9-1BA0-4754-A2C9-8405CAF15D0A}"/>
              </a:ext>
            </a:extLst>
          </p:cNvPr>
          <p:cNvSpPr txBox="1"/>
          <p:nvPr/>
        </p:nvSpPr>
        <p:spPr>
          <a:xfrm>
            <a:off x="4480836" y="2431806"/>
            <a:ext cx="2685241" cy="374461"/>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Оценка</a:t>
            </a:r>
            <a:endParaRPr lang="ru-RU" sz="2200" dirty="0">
              <a:solidFill>
                <a:srgbClr val="48BDD7"/>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 xmlns:a16="http://schemas.microsoft.com/office/drawing/2014/main" id="{D126F569-E746-4FB0-B7D1-C53523BBEFBF}"/>
              </a:ext>
            </a:extLst>
          </p:cNvPr>
          <p:cNvSpPr txBox="1"/>
          <p:nvPr/>
        </p:nvSpPr>
        <p:spPr>
          <a:xfrm>
            <a:off x="4488869" y="2813342"/>
            <a:ext cx="3135242" cy="523220"/>
          </a:xfrm>
          <a:prstGeom prst="rect">
            <a:avLst/>
          </a:prstGeom>
          <a:noFill/>
        </p:spPr>
        <p:txBody>
          <a:bodyPr wrap="square" rtlCol="0">
            <a:spAutoFit/>
          </a:bodyPr>
          <a:lstStyle/>
          <a:p>
            <a:r>
              <a:rPr lang="ru-RU" sz="14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профессиональных компетенций</a:t>
            </a:r>
            <a:endPar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54" name="Шестиугольник 53">
            <a:extLst>
              <a:ext uri="{FF2B5EF4-FFF2-40B4-BE49-F238E27FC236}">
                <a16:creationId xmlns="" xmlns:a16="http://schemas.microsoft.com/office/drawing/2014/main" id="{7D8EDEAE-EAF8-4227-9A39-7E1A22EDB314}"/>
              </a:ext>
            </a:extLst>
          </p:cNvPr>
          <p:cNvSpPr/>
          <p:nvPr/>
        </p:nvSpPr>
        <p:spPr>
          <a:xfrm>
            <a:off x="4498376" y="3646048"/>
            <a:ext cx="1013608" cy="873800"/>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TextBox 54">
            <a:extLst>
              <a:ext uri="{FF2B5EF4-FFF2-40B4-BE49-F238E27FC236}">
                <a16:creationId xmlns="" xmlns:a16="http://schemas.microsoft.com/office/drawing/2014/main" id="{E308E5CA-3310-43A6-87FF-D65842341A4F}"/>
              </a:ext>
            </a:extLst>
          </p:cNvPr>
          <p:cNvSpPr txBox="1"/>
          <p:nvPr/>
        </p:nvSpPr>
        <p:spPr>
          <a:xfrm>
            <a:off x="4488869" y="3758382"/>
            <a:ext cx="2071100" cy="369332"/>
          </a:xfrm>
          <a:prstGeom prst="rect">
            <a:avLst/>
          </a:prstGeom>
          <a:noFill/>
        </p:spPr>
        <p:txBody>
          <a:bodyPr wrap="square" rtlCol="0">
            <a:spAutoFit/>
          </a:bodyPr>
          <a:lstStyle/>
          <a:p>
            <a:r>
              <a:rPr lang="ru-RU" b="1" dirty="0">
                <a:solidFill>
                  <a:srgbClr val="4694DA"/>
                </a:solidFill>
                <a:latin typeface="Verdana" panose="020B0604030504040204" pitchFamily="34" charset="0"/>
                <a:ea typeface="Verdana" panose="020B0604030504040204" pitchFamily="34" charset="0"/>
                <a:cs typeface="Arial" panose="020B0604020202020204" pitchFamily="34" charset="0"/>
              </a:rPr>
              <a:t>143</a:t>
            </a:r>
            <a:r>
              <a:rPr lang="ru-RU" sz="1600" b="1" dirty="0">
                <a:solidFill>
                  <a:srgbClr val="4694DA"/>
                </a:solidFill>
                <a:latin typeface="Verdana" panose="020B0604030504040204" pitchFamily="34" charset="0"/>
                <a:ea typeface="Verdana" panose="020B0604030504040204" pitchFamily="34" charset="0"/>
                <a:cs typeface="Arial" panose="020B0604020202020204" pitchFamily="34" charset="0"/>
              </a:rPr>
              <a:t> </a:t>
            </a:r>
          </a:p>
        </p:txBody>
      </p:sp>
      <p:sp>
        <p:nvSpPr>
          <p:cNvPr id="56" name="TextBox 55">
            <a:extLst>
              <a:ext uri="{FF2B5EF4-FFF2-40B4-BE49-F238E27FC236}">
                <a16:creationId xmlns="" xmlns:a16="http://schemas.microsoft.com/office/drawing/2014/main" id="{229AE193-83BF-4D6B-BBE5-19B5FDE5BD4D}"/>
              </a:ext>
            </a:extLst>
          </p:cNvPr>
          <p:cNvSpPr txBox="1"/>
          <p:nvPr/>
        </p:nvSpPr>
        <p:spPr>
          <a:xfrm>
            <a:off x="4601497" y="4074588"/>
            <a:ext cx="1580215" cy="830997"/>
          </a:xfrm>
          <a:prstGeom prst="rect">
            <a:avLst/>
          </a:prstGeom>
          <a:noFill/>
        </p:spPr>
        <p:txBody>
          <a:bodyPr wrap="square" rtlCol="0">
            <a:spAutoFit/>
          </a:bodyPr>
          <a:lstStyle/>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Врача было направлено на входной контроль</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57" name="Прямоугольник: скругленные углы 56">
            <a:extLst>
              <a:ext uri="{FF2B5EF4-FFF2-40B4-BE49-F238E27FC236}">
                <a16:creationId xmlns="" xmlns:a16="http://schemas.microsoft.com/office/drawing/2014/main" id="{7E87E678-4221-4C40-BDF4-D86A4A3D95BE}"/>
              </a:ext>
            </a:extLst>
          </p:cNvPr>
          <p:cNvSpPr/>
          <p:nvPr/>
        </p:nvSpPr>
        <p:spPr>
          <a:xfrm>
            <a:off x="8003511" y="1517063"/>
            <a:ext cx="3460225" cy="4217206"/>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C7E56181-9791-41B6-B27B-1B6EE6F8E4F7}"/>
              </a:ext>
            </a:extLst>
          </p:cNvPr>
          <p:cNvSpPr txBox="1"/>
          <p:nvPr/>
        </p:nvSpPr>
        <p:spPr>
          <a:xfrm>
            <a:off x="8166002" y="2431806"/>
            <a:ext cx="2890664" cy="656590"/>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С начала</a:t>
            </a:r>
          </a:p>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2022 года</a:t>
            </a:r>
            <a:endParaRPr lang="ru-RU" sz="2200" dirty="0">
              <a:solidFill>
                <a:srgbClr val="48BDD7"/>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 xmlns:a16="http://schemas.microsoft.com/office/drawing/2014/main" id="{2D40083E-E8AA-4220-8D86-4D3FC58C6CCE}"/>
              </a:ext>
            </a:extLst>
          </p:cNvPr>
          <p:cNvSpPr txBox="1"/>
          <p:nvPr/>
        </p:nvSpPr>
        <p:spPr>
          <a:xfrm>
            <a:off x="8162920" y="3062047"/>
            <a:ext cx="3135242" cy="738664"/>
          </a:xfrm>
          <a:prstGeom prst="rect">
            <a:avLst/>
          </a:prstGeom>
          <a:noFill/>
        </p:spPr>
        <p:txBody>
          <a:bodyPr wrap="square" rtlCol="0">
            <a:spAutoFit/>
          </a:bodyPr>
          <a:lstStyle/>
          <a:p>
            <a:r>
              <a:rPr lang="ru-RU" sz="14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разработано более 40 новых образовательных программ и тренингов</a:t>
            </a:r>
            <a:endPar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82" name="Шестиугольник 81">
            <a:extLst>
              <a:ext uri="{FF2B5EF4-FFF2-40B4-BE49-F238E27FC236}">
                <a16:creationId xmlns="" xmlns:a16="http://schemas.microsoft.com/office/drawing/2014/main" id="{FA8C1E42-8294-4FDF-B098-51203D359146}"/>
              </a:ext>
            </a:extLst>
          </p:cNvPr>
          <p:cNvSpPr/>
          <p:nvPr/>
        </p:nvSpPr>
        <p:spPr>
          <a:xfrm>
            <a:off x="5537851" y="4677116"/>
            <a:ext cx="1013608" cy="873800"/>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3" name="TextBox 82">
            <a:extLst>
              <a:ext uri="{FF2B5EF4-FFF2-40B4-BE49-F238E27FC236}">
                <a16:creationId xmlns="" xmlns:a16="http://schemas.microsoft.com/office/drawing/2014/main" id="{400137C9-9A6E-4C55-938E-6A6407458B53}"/>
              </a:ext>
            </a:extLst>
          </p:cNvPr>
          <p:cNvSpPr txBox="1"/>
          <p:nvPr/>
        </p:nvSpPr>
        <p:spPr>
          <a:xfrm>
            <a:off x="5579980" y="4734125"/>
            <a:ext cx="1068224" cy="369332"/>
          </a:xfrm>
          <a:prstGeom prst="rect">
            <a:avLst/>
          </a:prstGeom>
          <a:noFill/>
        </p:spPr>
        <p:txBody>
          <a:bodyPr wrap="square" rtlCol="0">
            <a:spAutoFit/>
          </a:bodyPr>
          <a:lstStyle/>
          <a:p>
            <a:r>
              <a:rPr lang="ru-RU" b="1" dirty="0">
                <a:solidFill>
                  <a:srgbClr val="4694DA"/>
                </a:solidFill>
                <a:latin typeface="Verdana" panose="020B0604030504040204" pitchFamily="34" charset="0"/>
                <a:ea typeface="Verdana" panose="020B0604030504040204" pitchFamily="34" charset="0"/>
                <a:cs typeface="Arial" panose="020B0604020202020204" pitchFamily="34" charset="0"/>
              </a:rPr>
              <a:t>по 13</a:t>
            </a:r>
            <a:endParaRPr lang="ru-RU" sz="1400" b="1" dirty="0">
              <a:solidFill>
                <a:srgbClr val="4694DA"/>
              </a:solidFill>
              <a:latin typeface="Verdana" panose="020B0604030504040204" pitchFamily="34" charset="0"/>
              <a:ea typeface="Verdana" panose="020B0604030504040204" pitchFamily="34" charset="0"/>
              <a:cs typeface="Arial" panose="020B0604020202020204" pitchFamily="34" charset="0"/>
            </a:endParaRPr>
          </a:p>
        </p:txBody>
      </p:sp>
      <p:sp>
        <p:nvSpPr>
          <p:cNvPr id="84" name="TextBox 83">
            <a:extLst>
              <a:ext uri="{FF2B5EF4-FFF2-40B4-BE49-F238E27FC236}">
                <a16:creationId xmlns="" xmlns:a16="http://schemas.microsoft.com/office/drawing/2014/main" id="{95C99F2B-0098-421B-A106-98AC9C5FB007}"/>
              </a:ext>
            </a:extLst>
          </p:cNvPr>
          <p:cNvSpPr txBox="1"/>
          <p:nvPr/>
        </p:nvSpPr>
        <p:spPr>
          <a:xfrm>
            <a:off x="5661514" y="5049882"/>
            <a:ext cx="1580216" cy="276999"/>
          </a:xfrm>
          <a:prstGeom prst="rect">
            <a:avLst/>
          </a:prstGeom>
          <a:noFill/>
        </p:spPr>
        <p:txBody>
          <a:bodyPr wrap="square" rtlCol="0">
            <a:spAutoFit/>
          </a:bodyPr>
          <a:lstStyle/>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специальностям</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89" name="Шестиугольник 88">
            <a:extLst>
              <a:ext uri="{FF2B5EF4-FFF2-40B4-BE49-F238E27FC236}">
                <a16:creationId xmlns="" xmlns:a16="http://schemas.microsoft.com/office/drawing/2014/main" id="{34332AEA-55BC-46C7-97BD-4D9E37C8B3EB}"/>
              </a:ext>
            </a:extLst>
          </p:cNvPr>
          <p:cNvSpPr/>
          <p:nvPr/>
        </p:nvSpPr>
        <p:spPr>
          <a:xfrm>
            <a:off x="6302240" y="3642204"/>
            <a:ext cx="1013608" cy="873800"/>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0" name="TextBox 89">
            <a:extLst>
              <a:ext uri="{FF2B5EF4-FFF2-40B4-BE49-F238E27FC236}">
                <a16:creationId xmlns="" xmlns:a16="http://schemas.microsoft.com/office/drawing/2014/main" id="{3D05D2E2-1292-4F2B-B0E2-1D927379B1BE}"/>
              </a:ext>
            </a:extLst>
          </p:cNvPr>
          <p:cNvSpPr txBox="1"/>
          <p:nvPr/>
        </p:nvSpPr>
        <p:spPr>
          <a:xfrm>
            <a:off x="6440370" y="3723960"/>
            <a:ext cx="2071100" cy="369332"/>
          </a:xfrm>
          <a:prstGeom prst="rect">
            <a:avLst/>
          </a:prstGeom>
          <a:noFill/>
        </p:spPr>
        <p:txBody>
          <a:bodyPr wrap="square" rtlCol="0">
            <a:spAutoFit/>
          </a:bodyPr>
          <a:lstStyle/>
          <a:p>
            <a:r>
              <a:rPr lang="ru-RU"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57</a:t>
            </a:r>
            <a:r>
              <a:rPr lang="ru-RU" sz="1600"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 </a:t>
            </a:r>
            <a:endParaRPr lang="ru-RU" sz="1600" b="1" dirty="0">
              <a:solidFill>
                <a:srgbClr val="4694DA"/>
              </a:solidFill>
              <a:latin typeface="Verdana" panose="020B0604030504040204" pitchFamily="34" charset="0"/>
              <a:ea typeface="Verdana" panose="020B0604030504040204" pitchFamily="34" charset="0"/>
              <a:cs typeface="Arial" panose="020B0604020202020204" pitchFamily="34" charset="0"/>
            </a:endParaRPr>
          </a:p>
        </p:txBody>
      </p:sp>
      <p:sp>
        <p:nvSpPr>
          <p:cNvPr id="92" name="TextBox 91">
            <a:extLst>
              <a:ext uri="{FF2B5EF4-FFF2-40B4-BE49-F238E27FC236}">
                <a16:creationId xmlns="" xmlns:a16="http://schemas.microsoft.com/office/drawing/2014/main" id="{DAA267B3-B034-4F6A-A4B9-E77D054E2BD8}"/>
              </a:ext>
            </a:extLst>
          </p:cNvPr>
          <p:cNvSpPr txBox="1"/>
          <p:nvPr/>
        </p:nvSpPr>
        <p:spPr>
          <a:xfrm>
            <a:off x="6419009" y="4070744"/>
            <a:ext cx="1423973" cy="461665"/>
          </a:xfrm>
          <a:prstGeom prst="rect">
            <a:avLst/>
          </a:prstGeom>
          <a:noFill/>
        </p:spPr>
        <p:txBody>
          <a:bodyPr wrap="square" rtlCol="0">
            <a:spAutoFit/>
          </a:bodyPr>
          <a:lstStyle/>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оценочных процедур</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93" name="Шестиугольник 92">
            <a:extLst>
              <a:ext uri="{FF2B5EF4-FFF2-40B4-BE49-F238E27FC236}">
                <a16:creationId xmlns="" xmlns:a16="http://schemas.microsoft.com/office/drawing/2014/main" id="{842E4369-3745-4092-9BFB-F0F100AEB5BA}"/>
              </a:ext>
            </a:extLst>
          </p:cNvPr>
          <p:cNvSpPr/>
          <p:nvPr/>
        </p:nvSpPr>
        <p:spPr>
          <a:xfrm>
            <a:off x="8289949" y="4526348"/>
            <a:ext cx="1013608" cy="873800"/>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4" name="TextBox 93">
            <a:extLst>
              <a:ext uri="{FF2B5EF4-FFF2-40B4-BE49-F238E27FC236}">
                <a16:creationId xmlns="" xmlns:a16="http://schemas.microsoft.com/office/drawing/2014/main" id="{F22D8756-5C3B-4C29-9F4C-3C697B8408B6}"/>
              </a:ext>
            </a:extLst>
          </p:cNvPr>
          <p:cNvSpPr txBox="1"/>
          <p:nvPr/>
        </p:nvSpPr>
        <p:spPr>
          <a:xfrm>
            <a:off x="8372151" y="4590297"/>
            <a:ext cx="2358068" cy="369332"/>
          </a:xfrm>
          <a:prstGeom prst="rect">
            <a:avLst/>
          </a:prstGeom>
          <a:noFill/>
        </p:spPr>
        <p:txBody>
          <a:bodyPr wrap="square" rtlCol="0">
            <a:spAutoFit/>
          </a:bodyPr>
          <a:lstStyle/>
          <a:p>
            <a:r>
              <a:rPr lang="ru-RU" b="1" dirty="0">
                <a:solidFill>
                  <a:srgbClr val="4694DA"/>
                </a:solidFill>
                <a:latin typeface="Verdana" panose="020B0604030504040204" pitchFamily="34" charset="0"/>
                <a:ea typeface="Verdana" panose="020B0604030504040204" pitchFamily="34" charset="0"/>
                <a:cs typeface="Arial" panose="020B0604020202020204" pitchFamily="34" charset="0"/>
              </a:rPr>
              <a:t>49</a:t>
            </a:r>
          </a:p>
        </p:txBody>
      </p:sp>
      <p:sp>
        <p:nvSpPr>
          <p:cNvPr id="95" name="TextBox 94">
            <a:extLst>
              <a:ext uri="{FF2B5EF4-FFF2-40B4-BE49-F238E27FC236}">
                <a16:creationId xmlns="" xmlns:a16="http://schemas.microsoft.com/office/drawing/2014/main" id="{606257CC-23F6-4DC2-B5C9-77F7065F3BE7}"/>
              </a:ext>
            </a:extLst>
          </p:cNvPr>
          <p:cNvSpPr txBox="1"/>
          <p:nvPr/>
        </p:nvSpPr>
        <p:spPr>
          <a:xfrm>
            <a:off x="8454486" y="4938986"/>
            <a:ext cx="2440955" cy="646331"/>
          </a:xfrm>
          <a:prstGeom prst="rect">
            <a:avLst/>
          </a:prstGeom>
          <a:noFill/>
        </p:spPr>
        <p:txBody>
          <a:bodyPr wrap="square" rtlCol="0">
            <a:spAutoFit/>
          </a:bodyPr>
          <a:lstStyle/>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врачей общей практики проходят повышение квалификации</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grpSp>
        <p:nvGrpSpPr>
          <p:cNvPr id="5" name="Группа 4">
            <a:extLst>
              <a:ext uri="{FF2B5EF4-FFF2-40B4-BE49-F238E27FC236}">
                <a16:creationId xmlns="" xmlns:a16="http://schemas.microsoft.com/office/drawing/2014/main" id="{1424C256-67B9-4C96-933A-6557BE4DEBC3}"/>
              </a:ext>
            </a:extLst>
          </p:cNvPr>
          <p:cNvGrpSpPr/>
          <p:nvPr/>
        </p:nvGrpSpPr>
        <p:grpSpPr>
          <a:xfrm>
            <a:off x="9589995" y="3901163"/>
            <a:ext cx="1885153" cy="874303"/>
            <a:chOff x="8279128" y="4718627"/>
            <a:chExt cx="1885153" cy="874303"/>
          </a:xfrm>
        </p:grpSpPr>
        <p:sp>
          <p:nvSpPr>
            <p:cNvPr id="96" name="Шестиугольник 95">
              <a:extLst>
                <a:ext uri="{FF2B5EF4-FFF2-40B4-BE49-F238E27FC236}">
                  <a16:creationId xmlns="" xmlns:a16="http://schemas.microsoft.com/office/drawing/2014/main" id="{9C0F3339-E8F3-432F-A3B3-A292E7A2AC34}"/>
                </a:ext>
              </a:extLst>
            </p:cNvPr>
            <p:cNvSpPr/>
            <p:nvPr/>
          </p:nvSpPr>
          <p:spPr>
            <a:xfrm>
              <a:off x="8279128" y="4718627"/>
              <a:ext cx="1013608" cy="873800"/>
            </a:xfrm>
            <a:prstGeom prst="hexagon">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7" name="TextBox 96">
              <a:extLst>
                <a:ext uri="{FF2B5EF4-FFF2-40B4-BE49-F238E27FC236}">
                  <a16:creationId xmlns="" xmlns:a16="http://schemas.microsoft.com/office/drawing/2014/main" id="{FF1C0E2C-D678-4F83-B7DF-92DC4D2235E1}"/>
                </a:ext>
              </a:extLst>
            </p:cNvPr>
            <p:cNvSpPr txBox="1"/>
            <p:nvPr/>
          </p:nvSpPr>
          <p:spPr>
            <a:xfrm>
              <a:off x="8351548" y="4774201"/>
              <a:ext cx="618351" cy="369332"/>
            </a:xfrm>
            <a:prstGeom prst="rect">
              <a:avLst/>
            </a:prstGeom>
            <a:noFill/>
          </p:spPr>
          <p:txBody>
            <a:bodyPr wrap="square" rtlCol="0">
              <a:spAutoFit/>
            </a:bodyPr>
            <a:lstStyle/>
            <a:p>
              <a:r>
                <a:rPr lang="ru-RU" b="1" i="0" u="none" strike="noStrike" dirty="0">
                  <a:solidFill>
                    <a:srgbClr val="4694DA"/>
                  </a:solidFill>
                  <a:effectLst/>
                  <a:latin typeface="Verdana" panose="020B0604030504040204" pitchFamily="34" charset="0"/>
                  <a:ea typeface="Verdana" panose="020B0604030504040204" pitchFamily="34" charset="0"/>
                  <a:cs typeface="Arial" panose="020B0604020202020204" pitchFamily="34" charset="0"/>
                </a:rPr>
                <a:t>13</a:t>
              </a:r>
              <a:endParaRPr lang="ru-RU" sz="1600" b="1" dirty="0">
                <a:solidFill>
                  <a:srgbClr val="4694DA"/>
                </a:solidFill>
                <a:latin typeface="Verdana" panose="020B0604030504040204" pitchFamily="34" charset="0"/>
                <a:ea typeface="Verdana" panose="020B0604030504040204" pitchFamily="34" charset="0"/>
                <a:cs typeface="Arial" panose="020B0604020202020204" pitchFamily="34" charset="0"/>
              </a:endParaRPr>
            </a:p>
          </p:txBody>
        </p:sp>
        <p:sp>
          <p:nvSpPr>
            <p:cNvPr id="98" name="TextBox 97">
              <a:extLst>
                <a:ext uri="{FF2B5EF4-FFF2-40B4-BE49-F238E27FC236}">
                  <a16:creationId xmlns="" xmlns:a16="http://schemas.microsoft.com/office/drawing/2014/main" id="{B60DE6E8-D085-4726-895A-B8CEDF1888C7}"/>
                </a:ext>
              </a:extLst>
            </p:cNvPr>
            <p:cNvSpPr txBox="1"/>
            <p:nvPr/>
          </p:nvSpPr>
          <p:spPr>
            <a:xfrm>
              <a:off x="8430019" y="5131265"/>
              <a:ext cx="1734262" cy="461665"/>
            </a:xfrm>
            <a:prstGeom prst="rect">
              <a:avLst/>
            </a:prstGeom>
            <a:noFill/>
          </p:spPr>
          <p:txBody>
            <a:bodyPr wrap="square" rtlCol="0">
              <a:spAutoFit/>
            </a:bodyPr>
            <a:lstStyle/>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образовательных модулей</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grpSp>
      <p:sp>
        <p:nvSpPr>
          <p:cNvPr id="99" name="TextBox 98">
            <a:extLst>
              <a:ext uri="{FF2B5EF4-FFF2-40B4-BE49-F238E27FC236}">
                <a16:creationId xmlns="" xmlns:a16="http://schemas.microsoft.com/office/drawing/2014/main" id="{C404CD0E-5E48-4ED8-A8F5-CE823E8314EB}"/>
              </a:ext>
            </a:extLst>
          </p:cNvPr>
          <p:cNvSpPr txBox="1"/>
          <p:nvPr/>
        </p:nvSpPr>
        <p:spPr>
          <a:xfrm>
            <a:off x="951492" y="5934156"/>
            <a:ext cx="9901680" cy="369332"/>
          </a:xfrm>
          <a:prstGeom prst="rect">
            <a:avLst/>
          </a:prstGeom>
          <a:noFill/>
        </p:spPr>
        <p:txBody>
          <a:bodyPr wrap="square" rtlCol="0">
            <a:spAutoFit/>
          </a:bodyPr>
          <a:lstStyle/>
          <a:p>
            <a:r>
              <a:rPr lang="ru-RU"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Всего Центр аккредитован по </a:t>
            </a:r>
            <a:r>
              <a:rPr lang="ru-RU"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89 врачебным специальностям</a:t>
            </a:r>
            <a:endParaRPr lang="ru-RU" b="1" dirty="0">
              <a:solidFill>
                <a:srgbClr val="48BDD7"/>
              </a:solidFill>
              <a:latin typeface="Verdana" panose="020B0604030504040204" pitchFamily="34" charset="0"/>
              <a:ea typeface="Verdana" panose="020B0604030504040204" pitchFamily="34" charset="0"/>
              <a:cs typeface="Arial" panose="020B0604020202020204" pitchFamily="34" charset="0"/>
            </a:endParaRPr>
          </a:p>
        </p:txBody>
      </p:sp>
      <p:pic>
        <p:nvPicPr>
          <p:cNvPr id="100" name="Рисунок 99">
            <a:extLst>
              <a:ext uri="{FF2B5EF4-FFF2-40B4-BE49-F238E27FC236}">
                <a16:creationId xmlns="" xmlns:a16="http://schemas.microsoft.com/office/drawing/2014/main" id="{7B70E659-732E-4B29-96AA-05D9349E8599}"/>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pic>
        <p:nvPicPr>
          <p:cNvPr id="41" name="Рисунок 40">
            <a:extLst>
              <a:ext uri="{FF2B5EF4-FFF2-40B4-BE49-F238E27FC236}">
                <a16:creationId xmlns="" xmlns:a16="http://schemas.microsoft.com/office/drawing/2014/main" id="{9A9A06D9-3A2C-48F6-9855-9DEA7DD96EFB}"/>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l="20204" t="6170" r="26543" b="13913"/>
          <a:stretch>
            <a:fillRect/>
          </a:stretch>
        </p:blipFill>
        <p:spPr bwMode="auto">
          <a:xfrm>
            <a:off x="2477620" y="1159064"/>
            <a:ext cx="1842688" cy="1842688"/>
          </a:xfrm>
          <a:custGeom>
            <a:avLst/>
            <a:gdLst>
              <a:gd name="connsiteX0" fmla="*/ 921344 w 1842688"/>
              <a:gd name="connsiteY0" fmla="*/ 0 h 1842688"/>
              <a:gd name="connsiteX1" fmla="*/ 1842688 w 1842688"/>
              <a:gd name="connsiteY1" fmla="*/ 921344 h 1842688"/>
              <a:gd name="connsiteX2" fmla="*/ 921344 w 1842688"/>
              <a:gd name="connsiteY2" fmla="*/ 1842688 h 1842688"/>
              <a:gd name="connsiteX3" fmla="*/ 0 w 1842688"/>
              <a:gd name="connsiteY3" fmla="*/ 921344 h 1842688"/>
              <a:gd name="connsiteX4" fmla="*/ 921344 w 1842688"/>
              <a:gd name="connsiteY4" fmla="*/ 0 h 184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688" h="1842688">
                <a:moveTo>
                  <a:pt x="921344" y="0"/>
                </a:moveTo>
                <a:cubicBezTo>
                  <a:pt x="1430188" y="0"/>
                  <a:pt x="1842688" y="412500"/>
                  <a:pt x="1842688" y="921344"/>
                </a:cubicBezTo>
                <a:cubicBezTo>
                  <a:pt x="1842688" y="1430188"/>
                  <a:pt x="1430188" y="1842688"/>
                  <a:pt x="921344" y="1842688"/>
                </a:cubicBezTo>
                <a:cubicBezTo>
                  <a:pt x="412500" y="1842688"/>
                  <a:pt x="0" y="1430188"/>
                  <a:pt x="0" y="921344"/>
                </a:cubicBezTo>
                <a:cubicBezTo>
                  <a:pt x="0" y="412500"/>
                  <a:pt x="412500" y="0"/>
                  <a:pt x="921344" y="0"/>
                </a:cubicBezTo>
                <a:close/>
              </a:path>
            </a:pathLst>
          </a:custGeom>
          <a:noFill/>
          <a:extLst>
            <a:ext uri="{909E8E84-426E-40DD-AFC4-6F175D3DCCD1}">
              <a14:hiddenFill xmlns:a14="http://schemas.microsoft.com/office/drawing/2010/main" xmlns="">
                <a:solidFill>
                  <a:srgbClr val="FFFFFF"/>
                </a:solidFill>
              </a14:hiddenFill>
            </a:ext>
          </a:extLst>
        </p:spPr>
      </p:pic>
      <p:pic>
        <p:nvPicPr>
          <p:cNvPr id="42" name="Рисунок 41">
            <a:extLst>
              <a:ext uri="{FF2B5EF4-FFF2-40B4-BE49-F238E27FC236}">
                <a16:creationId xmlns="" xmlns:a16="http://schemas.microsoft.com/office/drawing/2014/main" id="{CF76C7CB-6B1B-40D7-9287-EEDFCDAC1C94}"/>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l="22205" t="204" r="12482" b="1781"/>
          <a:stretch>
            <a:fillRect/>
          </a:stretch>
        </p:blipFill>
        <p:spPr bwMode="auto">
          <a:xfrm>
            <a:off x="6105882" y="1156254"/>
            <a:ext cx="1842688" cy="1842688"/>
          </a:xfrm>
          <a:custGeom>
            <a:avLst/>
            <a:gdLst>
              <a:gd name="connsiteX0" fmla="*/ 921344 w 1842688"/>
              <a:gd name="connsiteY0" fmla="*/ 0 h 1842688"/>
              <a:gd name="connsiteX1" fmla="*/ 1842688 w 1842688"/>
              <a:gd name="connsiteY1" fmla="*/ 921344 h 1842688"/>
              <a:gd name="connsiteX2" fmla="*/ 921344 w 1842688"/>
              <a:gd name="connsiteY2" fmla="*/ 1842688 h 1842688"/>
              <a:gd name="connsiteX3" fmla="*/ 0 w 1842688"/>
              <a:gd name="connsiteY3" fmla="*/ 921344 h 1842688"/>
              <a:gd name="connsiteX4" fmla="*/ 921344 w 1842688"/>
              <a:gd name="connsiteY4" fmla="*/ 0 h 184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688" h="1842688">
                <a:moveTo>
                  <a:pt x="921344" y="0"/>
                </a:moveTo>
                <a:cubicBezTo>
                  <a:pt x="1430188" y="0"/>
                  <a:pt x="1842688" y="412500"/>
                  <a:pt x="1842688" y="921344"/>
                </a:cubicBezTo>
                <a:cubicBezTo>
                  <a:pt x="1842688" y="1430188"/>
                  <a:pt x="1430188" y="1842688"/>
                  <a:pt x="921344" y="1842688"/>
                </a:cubicBezTo>
                <a:cubicBezTo>
                  <a:pt x="412500" y="1842688"/>
                  <a:pt x="0" y="1430188"/>
                  <a:pt x="0" y="921344"/>
                </a:cubicBezTo>
                <a:cubicBezTo>
                  <a:pt x="0" y="412500"/>
                  <a:pt x="412500" y="0"/>
                  <a:pt x="921344" y="0"/>
                </a:cubicBezTo>
                <a:close/>
              </a:path>
            </a:pathLst>
          </a:custGeom>
          <a:noFill/>
          <a:extLst>
            <a:ext uri="{909E8E84-426E-40DD-AFC4-6F175D3DCCD1}">
              <a14:hiddenFill xmlns:a14="http://schemas.microsoft.com/office/drawing/2010/main" xmlns="">
                <a:solidFill>
                  <a:srgbClr val="FFFFFF"/>
                </a:solidFill>
              </a14:hiddenFill>
            </a:ext>
          </a:extLst>
        </p:spPr>
      </p:pic>
      <p:pic>
        <p:nvPicPr>
          <p:cNvPr id="44" name="Рисунок 43">
            <a:extLst>
              <a:ext uri="{FF2B5EF4-FFF2-40B4-BE49-F238E27FC236}">
                <a16:creationId xmlns="" xmlns:a16="http://schemas.microsoft.com/office/drawing/2014/main" id="{D2127A4A-1FB3-4116-B4F7-BD0CA82E295F}"/>
              </a:ext>
            </a:extLst>
          </p:cNvPr>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34122" t="8416" r="31419" b="39871"/>
          <a:stretch/>
        </p:blipFill>
        <p:spPr bwMode="auto">
          <a:xfrm>
            <a:off x="9798972" y="1156254"/>
            <a:ext cx="1842688" cy="1842688"/>
          </a:xfrm>
          <a:custGeom>
            <a:avLst/>
            <a:gdLst>
              <a:gd name="connsiteX0" fmla="*/ 921344 w 1842688"/>
              <a:gd name="connsiteY0" fmla="*/ 0 h 1842688"/>
              <a:gd name="connsiteX1" fmla="*/ 1842688 w 1842688"/>
              <a:gd name="connsiteY1" fmla="*/ 921344 h 1842688"/>
              <a:gd name="connsiteX2" fmla="*/ 921344 w 1842688"/>
              <a:gd name="connsiteY2" fmla="*/ 1842688 h 1842688"/>
              <a:gd name="connsiteX3" fmla="*/ 0 w 1842688"/>
              <a:gd name="connsiteY3" fmla="*/ 921344 h 1842688"/>
              <a:gd name="connsiteX4" fmla="*/ 921344 w 1842688"/>
              <a:gd name="connsiteY4" fmla="*/ 0 h 184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688" h="1842688">
                <a:moveTo>
                  <a:pt x="921344" y="0"/>
                </a:moveTo>
                <a:cubicBezTo>
                  <a:pt x="1430188" y="0"/>
                  <a:pt x="1842688" y="412500"/>
                  <a:pt x="1842688" y="921344"/>
                </a:cubicBezTo>
                <a:cubicBezTo>
                  <a:pt x="1842688" y="1430188"/>
                  <a:pt x="1430188" y="1842688"/>
                  <a:pt x="921344" y="1842688"/>
                </a:cubicBezTo>
                <a:cubicBezTo>
                  <a:pt x="412500" y="1842688"/>
                  <a:pt x="0" y="1430188"/>
                  <a:pt x="0" y="921344"/>
                </a:cubicBezTo>
                <a:cubicBezTo>
                  <a:pt x="0" y="412500"/>
                  <a:pt x="412500" y="0"/>
                  <a:pt x="921344" y="0"/>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373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Шестиугольник 9">
            <a:extLst>
              <a:ext uri="{FF2B5EF4-FFF2-40B4-BE49-F238E27FC236}">
                <a16:creationId xmlns="" xmlns:a16="http://schemas.microsoft.com/office/drawing/2014/main" id="{04474F15-03DE-4549-B497-FB56EFB2B1FE}"/>
              </a:ext>
            </a:extLst>
          </p:cNvPr>
          <p:cNvSpPr/>
          <p:nvPr/>
        </p:nvSpPr>
        <p:spPr>
          <a:xfrm>
            <a:off x="9511225" y="1945706"/>
            <a:ext cx="1131372" cy="975321"/>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627" y="0"/>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Укомплектованность кадрами</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pic>
        <p:nvPicPr>
          <p:cNvPr id="100" name="Рисунок 99">
            <a:extLst>
              <a:ext uri="{FF2B5EF4-FFF2-40B4-BE49-F238E27FC236}">
                <a16:creationId xmlns="" xmlns:a16="http://schemas.microsoft.com/office/drawing/2014/main" id="{7B70E659-732E-4B29-96AA-05D9349E8599}"/>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graphicFrame>
        <p:nvGraphicFramePr>
          <p:cNvPr id="39" name="Таблица 38">
            <a:extLst>
              <a:ext uri="{FF2B5EF4-FFF2-40B4-BE49-F238E27FC236}">
                <a16:creationId xmlns="" xmlns:a16="http://schemas.microsoft.com/office/drawing/2014/main" id="{40AE6F41-BF33-4CB5-9AFA-F84B5FDBF2EC}"/>
              </a:ext>
            </a:extLst>
          </p:cNvPr>
          <p:cNvGraphicFramePr>
            <a:graphicFrameLocks noGrp="1"/>
          </p:cNvGraphicFramePr>
          <p:nvPr>
            <p:extLst>
              <p:ext uri="{D42A27DB-BD31-4B8C-83A1-F6EECF244321}">
                <p14:modId xmlns:p14="http://schemas.microsoft.com/office/powerpoint/2010/main" xmlns="" val="1243216457"/>
              </p:ext>
            </p:extLst>
          </p:nvPr>
        </p:nvGraphicFramePr>
        <p:xfrm>
          <a:off x="736602" y="1290598"/>
          <a:ext cx="9143998" cy="4464495"/>
        </p:xfrm>
        <a:graphic>
          <a:graphicData uri="http://schemas.openxmlformats.org/drawingml/2006/table">
            <a:tbl>
              <a:tblPr>
                <a:tableStyleId>{125E5076-3810-47DD-B79F-674D7AD40C01}</a:tableStyleId>
              </a:tblPr>
              <a:tblGrid>
                <a:gridCol w="2917540">
                  <a:extLst>
                    <a:ext uri="{9D8B030D-6E8A-4147-A177-3AD203B41FA5}">
                      <a16:colId xmlns="" xmlns:a16="http://schemas.microsoft.com/office/drawing/2014/main" val="20000"/>
                    </a:ext>
                  </a:extLst>
                </a:gridCol>
                <a:gridCol w="1690038">
                  <a:extLst>
                    <a:ext uri="{9D8B030D-6E8A-4147-A177-3AD203B41FA5}">
                      <a16:colId xmlns="" xmlns:a16="http://schemas.microsoft.com/office/drawing/2014/main" val="20001"/>
                    </a:ext>
                  </a:extLst>
                </a:gridCol>
                <a:gridCol w="1512140">
                  <a:extLst>
                    <a:ext uri="{9D8B030D-6E8A-4147-A177-3AD203B41FA5}">
                      <a16:colId xmlns="" xmlns:a16="http://schemas.microsoft.com/office/drawing/2014/main" val="20002"/>
                    </a:ext>
                  </a:extLst>
                </a:gridCol>
                <a:gridCol w="1512140">
                  <a:extLst>
                    <a:ext uri="{9D8B030D-6E8A-4147-A177-3AD203B41FA5}">
                      <a16:colId xmlns="" xmlns:a16="http://schemas.microsoft.com/office/drawing/2014/main" val="20003"/>
                    </a:ext>
                  </a:extLst>
                </a:gridCol>
                <a:gridCol w="1512140">
                  <a:extLst>
                    <a:ext uri="{9D8B030D-6E8A-4147-A177-3AD203B41FA5}">
                      <a16:colId xmlns="" xmlns:a16="http://schemas.microsoft.com/office/drawing/2014/main" val="20004"/>
                    </a:ext>
                  </a:extLst>
                </a:gridCol>
              </a:tblGrid>
              <a:tr h="333969">
                <a:tc>
                  <a:txBody>
                    <a:bodyPr/>
                    <a:lstStyle/>
                    <a:p>
                      <a:pPr algn="ctr" fontAlgn="ctr"/>
                      <a:r>
                        <a:rPr lang="ru-RU" sz="1400" b="1" u="none" strike="noStrike" dirty="0">
                          <a:solidFill>
                            <a:schemeClr val="bg1"/>
                          </a:solidFill>
                          <a:effectLst/>
                        </a:rPr>
                        <a:t>Специальность</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ГП № 170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Филиал № 1</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Филиал № 2</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Филиал № 3</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33969">
                <a:tc>
                  <a:txBody>
                    <a:bodyPr/>
                    <a:lstStyle/>
                    <a:p>
                      <a:pPr algn="l" fontAlgn="ctr"/>
                      <a:r>
                        <a:rPr lang="ru-RU" sz="1400" b="1" u="none" strike="noStrike" dirty="0">
                          <a:solidFill>
                            <a:schemeClr val="bg1"/>
                          </a:solidFill>
                          <a:effectLst/>
                        </a:rPr>
                        <a:t>Врач общей практики</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84%</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85%</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1"/>
                  </a:ext>
                </a:extLst>
              </a:tr>
              <a:tr h="333969">
                <a:tc>
                  <a:txBody>
                    <a:bodyPr/>
                    <a:lstStyle/>
                    <a:p>
                      <a:pPr algn="l" fontAlgn="ctr"/>
                      <a:r>
                        <a:rPr lang="ru-RU" sz="1400" b="1" u="none" strike="noStrike" dirty="0">
                          <a:solidFill>
                            <a:schemeClr val="bg1"/>
                          </a:solidFill>
                          <a:effectLst/>
                        </a:rPr>
                        <a:t>Врач – кардиолог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3969">
                <a:tc>
                  <a:txBody>
                    <a:bodyPr/>
                    <a:lstStyle/>
                    <a:p>
                      <a:pPr algn="l" fontAlgn="ctr"/>
                      <a:r>
                        <a:rPr lang="ru-RU" sz="1400" b="1" u="none" strike="noStrike" dirty="0">
                          <a:solidFill>
                            <a:schemeClr val="bg1"/>
                          </a:solidFill>
                          <a:effectLst/>
                        </a:rPr>
                        <a:t>Врач – </a:t>
                      </a:r>
                      <a:r>
                        <a:rPr lang="ru-RU" sz="1400" b="1" u="none" strike="noStrike" dirty="0" err="1">
                          <a:solidFill>
                            <a:schemeClr val="bg1"/>
                          </a:solidFill>
                          <a:effectLst/>
                        </a:rPr>
                        <a:t>оториноларинголог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3"/>
                  </a:ext>
                </a:extLst>
              </a:tr>
              <a:tr h="333969">
                <a:tc>
                  <a:txBody>
                    <a:bodyPr/>
                    <a:lstStyle/>
                    <a:p>
                      <a:pPr algn="l" fontAlgn="ctr"/>
                      <a:r>
                        <a:rPr lang="ru-RU" sz="1400" b="1" u="none" strike="noStrike" dirty="0">
                          <a:solidFill>
                            <a:schemeClr val="bg1"/>
                          </a:solidFill>
                          <a:effectLst/>
                        </a:rPr>
                        <a:t>Врач – хирург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3969">
                <a:tc>
                  <a:txBody>
                    <a:bodyPr/>
                    <a:lstStyle/>
                    <a:p>
                      <a:pPr algn="l" fontAlgn="ctr"/>
                      <a:r>
                        <a:rPr lang="ru-RU" sz="1400" b="1" u="none" strike="noStrike" dirty="0">
                          <a:solidFill>
                            <a:schemeClr val="bg1"/>
                          </a:solidFill>
                          <a:effectLst/>
                        </a:rPr>
                        <a:t>Врач – уролог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50%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5"/>
                  </a:ext>
                </a:extLst>
              </a:tr>
              <a:tr h="333969">
                <a:tc>
                  <a:txBody>
                    <a:bodyPr/>
                    <a:lstStyle/>
                    <a:p>
                      <a:pPr algn="l" fontAlgn="ctr"/>
                      <a:r>
                        <a:rPr lang="ru-RU" sz="1400" b="1" u="none" strike="noStrike" dirty="0">
                          <a:solidFill>
                            <a:schemeClr val="bg1"/>
                          </a:solidFill>
                          <a:effectLst/>
                        </a:rPr>
                        <a:t>Врач – офтальмолог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3969">
                <a:tc>
                  <a:txBody>
                    <a:bodyPr/>
                    <a:lstStyle/>
                    <a:p>
                      <a:pPr algn="l" fontAlgn="ctr"/>
                      <a:r>
                        <a:rPr lang="ru-RU" sz="1400" b="1" u="none" strike="noStrike" dirty="0">
                          <a:solidFill>
                            <a:schemeClr val="bg1"/>
                          </a:solidFill>
                          <a:effectLst/>
                        </a:rPr>
                        <a:t>Врач – невролог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7"/>
                  </a:ext>
                </a:extLst>
              </a:tr>
              <a:tr h="333969">
                <a:tc>
                  <a:txBody>
                    <a:bodyPr/>
                    <a:lstStyle/>
                    <a:p>
                      <a:pPr algn="l" fontAlgn="ctr"/>
                      <a:r>
                        <a:rPr lang="ru-RU" sz="1400" b="1" u="none" strike="noStrike" dirty="0">
                          <a:solidFill>
                            <a:schemeClr val="bg1"/>
                          </a:solidFill>
                          <a:effectLst/>
                        </a:rPr>
                        <a:t>Врач – эндокринолог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95%</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56867">
                <a:tc>
                  <a:txBody>
                    <a:bodyPr/>
                    <a:lstStyle/>
                    <a:p>
                      <a:pPr algn="l" fontAlgn="ctr"/>
                      <a:r>
                        <a:rPr lang="ru-RU" sz="1400" b="1" u="none" strike="noStrike" dirty="0">
                          <a:solidFill>
                            <a:schemeClr val="bg1"/>
                          </a:solidFill>
                          <a:effectLst/>
                        </a:rPr>
                        <a:t>Врач – аллерголог-иммунолог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9"/>
                  </a:ext>
                </a:extLst>
              </a:tr>
              <a:tr h="333969">
                <a:tc>
                  <a:txBody>
                    <a:bodyPr/>
                    <a:lstStyle/>
                    <a:p>
                      <a:pPr algn="l" fontAlgn="ctr"/>
                      <a:r>
                        <a:rPr lang="ru-RU" sz="1400" b="1" u="none" strike="noStrike" dirty="0">
                          <a:solidFill>
                            <a:schemeClr val="bg1"/>
                          </a:solidFill>
                          <a:effectLst/>
                        </a:rPr>
                        <a:t>Врач – инфекционист</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333969">
                <a:tc>
                  <a:txBody>
                    <a:bodyPr/>
                    <a:lstStyle/>
                    <a:p>
                      <a:pPr algn="l" fontAlgn="ctr"/>
                      <a:r>
                        <a:rPr lang="ru-RU" sz="1400" b="1" u="none" strike="noStrike" dirty="0">
                          <a:solidFill>
                            <a:schemeClr val="bg1"/>
                          </a:solidFill>
                          <a:effectLst/>
                        </a:rPr>
                        <a:t>Врач – гастроэнтеролог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11"/>
                  </a:ext>
                </a:extLst>
              </a:tr>
              <a:tr h="333969">
                <a:tc>
                  <a:txBody>
                    <a:bodyPr/>
                    <a:lstStyle/>
                    <a:p>
                      <a:pPr algn="l" fontAlgn="ctr"/>
                      <a:r>
                        <a:rPr lang="ru-RU" sz="1400" b="1" u="none" strike="noStrike" dirty="0">
                          <a:solidFill>
                            <a:schemeClr val="bg1"/>
                          </a:solidFill>
                          <a:effectLst/>
                        </a:rPr>
                        <a:t>Врач – </a:t>
                      </a:r>
                      <a:r>
                        <a:rPr lang="ru-RU" sz="1400" b="1" u="none" strike="noStrike" dirty="0" err="1">
                          <a:solidFill>
                            <a:schemeClr val="bg1"/>
                          </a:solidFill>
                          <a:effectLst/>
                        </a:rPr>
                        <a:t>колопроктолог</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100%</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solidFill>
                            <a:schemeClr val="bg1"/>
                          </a:solidFill>
                          <a:effectLst/>
                        </a:rPr>
                        <a:t>-</a:t>
                      </a:r>
                      <a:endParaRPr lang="ru-RU" sz="1400" b="1" i="0" u="none" strike="noStrike" dirty="0">
                        <a:solidFill>
                          <a:schemeClr val="bg1"/>
                        </a:solidFill>
                        <a:effectLst/>
                        <a:latin typeface="Tahoma" pitchFamily="34" charset="0"/>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40" name="Прямоугольник 39">
            <a:extLst>
              <a:ext uri="{FF2B5EF4-FFF2-40B4-BE49-F238E27FC236}">
                <a16:creationId xmlns="" xmlns:a16="http://schemas.microsoft.com/office/drawing/2014/main" id="{897DC82B-AAF3-4646-B779-F93A323770E0}"/>
              </a:ext>
            </a:extLst>
          </p:cNvPr>
          <p:cNvSpPr/>
          <p:nvPr/>
        </p:nvSpPr>
        <p:spPr>
          <a:xfrm>
            <a:off x="1350627" y="5860110"/>
            <a:ext cx="8069833" cy="923330"/>
          </a:xfrm>
          <a:prstGeom prst="rect">
            <a:avLst/>
          </a:prstGeom>
        </p:spPr>
        <p:txBody>
          <a:bodyPr wrap="square">
            <a:spAutoFit/>
          </a:bodyPr>
          <a:lstStyle/>
          <a:p>
            <a:pPr algn="ctr"/>
            <a:r>
              <a:rPr lang="ru-RU" b="1" dirty="0">
                <a:latin typeface="Tahoma" pitchFamily="34" charset="0"/>
                <a:ea typeface="Tahoma" pitchFamily="34" charset="0"/>
                <a:cs typeface="Tahoma" pitchFamily="34" charset="0"/>
              </a:rPr>
              <a:t>Средняя укомплектованность врачами-специалистами – </a:t>
            </a:r>
            <a:r>
              <a:rPr lang="ru-RU" b="1" dirty="0">
                <a:solidFill>
                  <a:srgbClr val="FF0000"/>
                </a:solidFill>
                <a:latin typeface="Tahoma" pitchFamily="34" charset="0"/>
                <a:ea typeface="Tahoma" pitchFamily="34" charset="0"/>
                <a:cs typeface="Tahoma" pitchFamily="34" charset="0"/>
              </a:rPr>
              <a:t>90%</a:t>
            </a:r>
          </a:p>
          <a:p>
            <a:pPr algn="ctr"/>
            <a:r>
              <a:rPr lang="ru-RU" b="1" dirty="0">
                <a:latin typeface="Tahoma" pitchFamily="34" charset="0"/>
                <a:ea typeface="Tahoma" pitchFamily="34" charset="0"/>
                <a:cs typeface="Tahoma" pitchFamily="34" charset="0"/>
              </a:rPr>
              <a:t>Средняя укомплектованность СМП – </a:t>
            </a:r>
            <a:r>
              <a:rPr lang="ru-RU" b="1" dirty="0">
                <a:solidFill>
                  <a:srgbClr val="FF0000"/>
                </a:solidFill>
                <a:latin typeface="Tahoma" pitchFamily="34" charset="0"/>
                <a:ea typeface="Tahoma" pitchFamily="34" charset="0"/>
                <a:cs typeface="Tahoma" pitchFamily="34" charset="0"/>
              </a:rPr>
              <a:t>80%</a:t>
            </a:r>
          </a:p>
          <a:p>
            <a:r>
              <a:rPr lang="ru-RU" b="1" dirty="0">
                <a:solidFill>
                  <a:schemeClr val="bg1"/>
                </a:solidFill>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xmlns="" val="221780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627" y="0"/>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976707" y="342336"/>
            <a:ext cx="8307827"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Средняя заработная плата врачей и СМП</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rot="17712767">
            <a:off x="578088" y="519827"/>
            <a:ext cx="336318" cy="351103"/>
          </a:xfrm>
          <a:prstGeom prst="rect">
            <a:avLst/>
          </a:prstGeom>
        </p:spPr>
      </p:pic>
      <p:pic>
        <p:nvPicPr>
          <p:cNvPr id="100" name="Рисунок 99">
            <a:extLst>
              <a:ext uri="{FF2B5EF4-FFF2-40B4-BE49-F238E27FC236}">
                <a16:creationId xmlns="" xmlns:a16="http://schemas.microsoft.com/office/drawing/2014/main" id="{7B70E659-732E-4B29-96AA-05D9349E8599}"/>
              </a:ext>
            </a:extLst>
          </p:cNvPr>
          <p:cNvPicPr>
            <a:picLocks noChangeAspect="1"/>
          </p:cNvPicPr>
          <p:nvPr/>
        </p:nvPicPr>
        <p:blipFill>
          <a:blip r:embed="rId7" cstate="print">
            <a:extLst>
              <a:ext uri="{96DAC541-7B7A-43D3-8B79-37D633B846F1}">
                <asvg:svgBlip xmlns="" xmlns:asvg="http://schemas.microsoft.com/office/drawing/2016/SVG/main" r:embed="rId8"/>
              </a:ext>
            </a:extLst>
          </a:blip>
          <a:stretch>
            <a:fillRect/>
          </a:stretch>
        </p:blipFill>
        <p:spPr>
          <a:xfrm>
            <a:off x="10456152" y="545907"/>
            <a:ext cx="1364438" cy="404418"/>
          </a:xfrm>
          <a:prstGeom prst="rect">
            <a:avLst/>
          </a:prstGeom>
        </p:spPr>
      </p:pic>
      <p:graphicFrame>
        <p:nvGraphicFramePr>
          <p:cNvPr id="8" name="Объект 7">
            <a:extLst>
              <a:ext uri="{FF2B5EF4-FFF2-40B4-BE49-F238E27FC236}">
                <a16:creationId xmlns="" xmlns:a16="http://schemas.microsoft.com/office/drawing/2014/main" id="{92F397BA-3FE5-471A-8841-C9964123FB72}"/>
              </a:ext>
            </a:extLst>
          </p:cNvPr>
          <p:cNvGraphicFramePr>
            <a:graphicFrameLocks noChangeAspect="1"/>
          </p:cNvGraphicFramePr>
          <p:nvPr>
            <p:extLst>
              <p:ext uri="{D42A27DB-BD31-4B8C-83A1-F6EECF244321}">
                <p14:modId xmlns:p14="http://schemas.microsoft.com/office/powerpoint/2010/main" xmlns="" val="1289372917"/>
              </p:ext>
            </p:extLst>
          </p:nvPr>
        </p:nvGraphicFramePr>
        <p:xfrm>
          <a:off x="490538" y="1641475"/>
          <a:ext cx="8469312" cy="982663"/>
        </p:xfrm>
        <a:graphic>
          <a:graphicData uri="http://schemas.openxmlformats.org/presentationml/2006/ole">
            <p:oleObj spid="_x0000_s1052" name="Worksheet" r:id="rId9" imgW="5257890" imgH="609667" progId="Excel.Sheet.12">
              <p:embed/>
            </p:oleObj>
          </a:graphicData>
        </a:graphic>
      </p:graphicFrame>
      <p:sp>
        <p:nvSpPr>
          <p:cNvPr id="10" name="TextBox 9">
            <a:extLst>
              <a:ext uri="{FF2B5EF4-FFF2-40B4-BE49-F238E27FC236}">
                <a16:creationId xmlns="" xmlns:a16="http://schemas.microsoft.com/office/drawing/2014/main" id="{1B36F60E-20BB-448A-B060-6B355654BEB5}"/>
              </a:ext>
            </a:extLst>
          </p:cNvPr>
          <p:cNvSpPr txBox="1"/>
          <p:nvPr/>
        </p:nvSpPr>
        <p:spPr>
          <a:xfrm>
            <a:off x="4860032" y="3573016"/>
            <a:ext cx="4186808" cy="523220"/>
          </a:xfrm>
          <a:prstGeom prst="rect">
            <a:avLst/>
          </a:prstGeom>
          <a:noFill/>
        </p:spPr>
        <p:txBody>
          <a:bodyPr wrap="square" rtlCol="0">
            <a:spAutoFit/>
          </a:bodyPr>
          <a:lstStyle/>
          <a:p>
            <a:r>
              <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*Согласно Указу Президента Российской федерации от 07 мая 2012 г. № 597</a:t>
            </a:r>
          </a:p>
        </p:txBody>
      </p:sp>
      <p:sp>
        <p:nvSpPr>
          <p:cNvPr id="11" name="Шестиугольник 10">
            <a:extLst>
              <a:ext uri="{FF2B5EF4-FFF2-40B4-BE49-F238E27FC236}">
                <a16:creationId xmlns="" xmlns:a16="http://schemas.microsoft.com/office/drawing/2014/main" id="{22E19FF0-7F5C-4AF9-8A3B-BDB966E96E1A}"/>
              </a:ext>
            </a:extLst>
          </p:cNvPr>
          <p:cNvSpPr/>
          <p:nvPr/>
        </p:nvSpPr>
        <p:spPr>
          <a:xfrm>
            <a:off x="9511225" y="1945706"/>
            <a:ext cx="1131372" cy="975321"/>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97253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60325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634"/>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err="1">
                <a:solidFill>
                  <a:srgbClr val="1B2E51"/>
                </a:solidFill>
                <a:effectLst/>
                <a:latin typeface="Arial" panose="020B0604020202020204" pitchFamily="34" charset="0"/>
                <a:cs typeface="Arial" panose="020B0604020202020204" pitchFamily="34" charset="0"/>
              </a:rPr>
              <a:t>Пациентоориентированный</a:t>
            </a:r>
            <a:r>
              <a:rPr lang="ru-RU" sz="3000" b="1" i="0" u="none" strike="noStrike" dirty="0">
                <a:solidFill>
                  <a:srgbClr val="1B2E51"/>
                </a:solidFill>
                <a:effectLst/>
                <a:latin typeface="Arial" panose="020B0604020202020204" pitchFamily="34" charset="0"/>
                <a:cs typeface="Arial" panose="020B0604020202020204" pitchFamily="34" charset="0"/>
              </a:rPr>
              <a:t> подход</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60" name="Прямоугольник: скругленные углы 59">
            <a:extLst>
              <a:ext uri="{FF2B5EF4-FFF2-40B4-BE49-F238E27FC236}">
                <a16:creationId xmlns="" xmlns:a16="http://schemas.microsoft.com/office/drawing/2014/main" id="{2052B1E7-BDC6-4D48-B875-8714C46AB5B3}"/>
              </a:ext>
            </a:extLst>
          </p:cNvPr>
          <p:cNvSpPr/>
          <p:nvPr/>
        </p:nvSpPr>
        <p:spPr>
          <a:xfrm>
            <a:off x="976707" y="1383227"/>
            <a:ext cx="5087490" cy="302554"/>
          </a:xfrm>
          <a:prstGeom prst="roundRect">
            <a:avLst>
              <a:gd name="adj" fmla="val 28744"/>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 xmlns:a16="http://schemas.microsoft.com/office/drawing/2014/main" id="{0235BF87-DFB4-483B-A0EF-00908003036F}"/>
              </a:ext>
            </a:extLst>
          </p:cNvPr>
          <p:cNvSpPr txBox="1"/>
          <p:nvPr/>
        </p:nvSpPr>
        <p:spPr>
          <a:xfrm>
            <a:off x="1106024" y="1359374"/>
            <a:ext cx="4958173" cy="338554"/>
          </a:xfrm>
          <a:prstGeom prst="rect">
            <a:avLst/>
          </a:prstGeom>
          <a:noFill/>
        </p:spPr>
        <p:txBody>
          <a:bodyPr wrap="square" rtlCol="0">
            <a:spAutoFit/>
          </a:bodyPr>
          <a:lstStyle/>
          <a:p>
            <a:r>
              <a:rPr lang="ru-RU" sz="1600" b="1" i="0" u="none" strike="noStrike" dirty="0">
                <a:solidFill>
                  <a:schemeClr val="bg1"/>
                </a:solidFill>
                <a:effectLst/>
                <a:latin typeface="Verdana" panose="020B0604030504040204" pitchFamily="34" charset="0"/>
                <a:ea typeface="Verdana" panose="020B0604030504040204" pitchFamily="34" charset="0"/>
                <a:cs typeface="Arial" panose="020B0604020202020204" pitchFamily="34" charset="0"/>
              </a:rPr>
              <a:t>Обновленные городские поликлиники -</a:t>
            </a:r>
            <a:endParaRPr lang="ru-RU" sz="160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38" name="TextBox 137">
            <a:extLst>
              <a:ext uri="{FF2B5EF4-FFF2-40B4-BE49-F238E27FC236}">
                <a16:creationId xmlns="" xmlns:a16="http://schemas.microsoft.com/office/drawing/2014/main" id="{0129651D-9000-49C0-BFFF-447CF0346D1B}"/>
              </a:ext>
            </a:extLst>
          </p:cNvPr>
          <p:cNvSpPr txBox="1"/>
          <p:nvPr/>
        </p:nvSpPr>
        <p:spPr>
          <a:xfrm>
            <a:off x="996010" y="1718358"/>
            <a:ext cx="5068187" cy="738664"/>
          </a:xfrm>
          <a:prstGeom prst="rect">
            <a:avLst/>
          </a:prstGeom>
          <a:noFill/>
        </p:spPr>
        <p:txBody>
          <a:bodyPr wrap="square" rtlCol="0">
            <a:spAutoFit/>
          </a:bodyPr>
          <a:lstStyle/>
          <a:p>
            <a:r>
              <a:rPr lang="ru-RU" sz="14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это более современный подход к оказанию медицинских услуг, в основе которого - доброжелательность и </a:t>
            </a:r>
            <a:r>
              <a:rPr lang="ru-RU" sz="1400" b="0" i="0" u="none" strike="noStrike" dirty="0" err="1">
                <a:solidFill>
                  <a:srgbClr val="1B2E51"/>
                </a:solidFill>
                <a:effectLst/>
                <a:latin typeface="Verdana" panose="020B0604030504040204" pitchFamily="34" charset="0"/>
                <a:ea typeface="Verdana" panose="020B0604030504040204" pitchFamily="34" charset="0"/>
                <a:cs typeface="Arial" panose="020B0604020202020204" pitchFamily="34" charset="0"/>
              </a:rPr>
              <a:t>пациентоориентированность</a:t>
            </a:r>
            <a:endParaRPr lang="ru-RU" sz="14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49" name="Прямоугольник: скругленные углы 48">
            <a:extLst>
              <a:ext uri="{FF2B5EF4-FFF2-40B4-BE49-F238E27FC236}">
                <a16:creationId xmlns="" xmlns:a16="http://schemas.microsoft.com/office/drawing/2014/main" id="{99FAE977-7E23-49F8-8E32-3B6C2965C737}"/>
              </a:ext>
            </a:extLst>
          </p:cNvPr>
          <p:cNvSpPr/>
          <p:nvPr/>
        </p:nvSpPr>
        <p:spPr>
          <a:xfrm>
            <a:off x="996009" y="2742721"/>
            <a:ext cx="5694921" cy="1930578"/>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a:extLst>
              <a:ext uri="{FF2B5EF4-FFF2-40B4-BE49-F238E27FC236}">
                <a16:creationId xmlns="" xmlns:a16="http://schemas.microsoft.com/office/drawing/2014/main" id="{EC83F0C4-8C5C-4639-B70C-CEFC6F50BEFF}"/>
              </a:ext>
            </a:extLst>
          </p:cNvPr>
          <p:cNvSpPr/>
          <p:nvPr/>
        </p:nvSpPr>
        <p:spPr>
          <a:xfrm>
            <a:off x="1248632" y="2879333"/>
            <a:ext cx="1041470" cy="1041470"/>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 xmlns:a16="http://schemas.microsoft.com/office/drawing/2014/main" id="{83817D7B-F576-4D40-8446-83BC7D648D7A}"/>
              </a:ext>
            </a:extLst>
          </p:cNvPr>
          <p:cNvSpPr txBox="1"/>
          <p:nvPr/>
        </p:nvSpPr>
        <p:spPr>
          <a:xfrm>
            <a:off x="1793325" y="3057461"/>
            <a:ext cx="4430054" cy="523220"/>
          </a:xfrm>
          <a:prstGeom prst="rect">
            <a:avLst/>
          </a:prstGeom>
          <a:noFill/>
        </p:spPr>
        <p:txBody>
          <a:bodyPr wrap="square" rtlCol="0">
            <a:spAutoFit/>
          </a:bodyPr>
          <a:lstStyle/>
          <a:p>
            <a:r>
              <a:rPr lang="ru-RU" sz="1400" b="1" i="0" u="none" strike="noStrike" dirty="0">
                <a:solidFill>
                  <a:srgbClr val="1B2E51"/>
                </a:solidFill>
                <a:effectLst/>
                <a:latin typeface="Arial" panose="020B0604020202020204" pitchFamily="34" charset="0"/>
                <a:cs typeface="Arial" panose="020B0604020202020204" pitchFamily="34" charset="0"/>
              </a:rPr>
              <a:t>Реализовать такой подход помогает персонал центров госуслуг «Мои документы»</a:t>
            </a:r>
            <a:endParaRPr lang="ru-RU" sz="1400" dirty="0">
              <a:solidFill>
                <a:srgbClr val="1B2E5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 xmlns:a16="http://schemas.microsoft.com/office/drawing/2014/main" id="{80AB980B-34C1-4C97-9423-5CA22DFE26F0}"/>
              </a:ext>
            </a:extLst>
          </p:cNvPr>
          <p:cNvSpPr txBox="1"/>
          <p:nvPr/>
        </p:nvSpPr>
        <p:spPr>
          <a:xfrm>
            <a:off x="1383250" y="2921027"/>
            <a:ext cx="437082" cy="1015663"/>
          </a:xfrm>
          <a:prstGeom prst="rect">
            <a:avLst/>
          </a:prstGeom>
          <a:noFill/>
        </p:spPr>
        <p:txBody>
          <a:bodyPr wrap="square" rtlCol="0">
            <a:spAutoFit/>
          </a:bodyPr>
          <a:lstStyle/>
          <a:p>
            <a:r>
              <a:rPr lang="ru-RU" sz="6000" b="1" i="0" u="none" strike="noStrike" dirty="0">
                <a:solidFill>
                  <a:srgbClr val="4694DA"/>
                </a:solidFill>
                <a:effectLst/>
                <a:latin typeface="Arial" panose="020B0604020202020204" pitchFamily="34" charset="0"/>
                <a:cs typeface="Arial" panose="020B0604020202020204" pitchFamily="34" charset="0"/>
              </a:rPr>
              <a:t>!</a:t>
            </a:r>
            <a:endParaRPr lang="ru-RU" sz="6000" dirty="0">
              <a:solidFill>
                <a:srgbClr val="4694DA"/>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 xmlns:a16="http://schemas.microsoft.com/office/drawing/2014/main" id="{32588A45-3854-4481-9BAC-51CBCFBF0C12}"/>
              </a:ext>
            </a:extLst>
          </p:cNvPr>
          <p:cNvSpPr txBox="1"/>
          <p:nvPr/>
        </p:nvSpPr>
        <p:spPr>
          <a:xfrm>
            <a:off x="3728169" y="3858373"/>
            <a:ext cx="2645195" cy="830997"/>
          </a:xfrm>
          <a:prstGeom prst="rect">
            <a:avLst/>
          </a:prstGeom>
          <a:noFill/>
        </p:spPr>
        <p:txBody>
          <a:bodyPr wrap="square" rtlCol="0">
            <a:spAutoFit/>
          </a:bodyPr>
          <a:lstStyle/>
          <a:p>
            <a:r>
              <a:rPr lang="ru-RU" sz="1200" b="0"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сотрудников МФЦ работают администраторами </a:t>
            </a:r>
          </a:p>
          <a:p>
            <a:r>
              <a:rPr lang="ru-RU" sz="1200" b="0"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в поликлиники ГБУЗ ГП № 170 ДЗМ </a:t>
            </a:r>
            <a:endParaRPr lang="ru-RU" sz="1200" dirty="0">
              <a:solidFill>
                <a:srgbClr val="48BDD7"/>
              </a:solidFill>
              <a:latin typeface="Verdana" panose="020B0604030504040204" pitchFamily="34" charset="0"/>
              <a:ea typeface="Verdana" panose="020B0604030504040204" pitchFamily="34" charset="0"/>
              <a:cs typeface="Arial" panose="020B0604020202020204" pitchFamily="34" charset="0"/>
            </a:endParaRPr>
          </a:p>
        </p:txBody>
      </p:sp>
      <p:sp>
        <p:nvSpPr>
          <p:cNvPr id="52" name="TextBox 51">
            <a:extLst>
              <a:ext uri="{FF2B5EF4-FFF2-40B4-BE49-F238E27FC236}">
                <a16:creationId xmlns="" xmlns:a16="http://schemas.microsoft.com/office/drawing/2014/main" id="{D0A7507B-A4E3-49C1-BB50-3CF9370A3A25}"/>
              </a:ext>
            </a:extLst>
          </p:cNvPr>
          <p:cNvSpPr txBox="1"/>
          <p:nvPr/>
        </p:nvSpPr>
        <p:spPr>
          <a:xfrm>
            <a:off x="2815049" y="3807919"/>
            <a:ext cx="830232" cy="646331"/>
          </a:xfrm>
          <a:prstGeom prst="rect">
            <a:avLst/>
          </a:prstGeom>
          <a:noFill/>
        </p:spPr>
        <p:txBody>
          <a:bodyPr wrap="square" rtlCol="0">
            <a:spAutoFit/>
          </a:bodyPr>
          <a:lstStyle/>
          <a:p>
            <a:r>
              <a:rPr lang="ru-RU" sz="3600" b="1" dirty="0">
                <a:solidFill>
                  <a:srgbClr val="48BDD7"/>
                </a:solidFill>
                <a:latin typeface="Arial" panose="020B0604020202020204" pitchFamily="34" charset="0"/>
                <a:cs typeface="Arial" panose="020B0604020202020204" pitchFamily="34" charset="0"/>
              </a:rPr>
              <a:t>17</a:t>
            </a:r>
            <a:endParaRPr lang="ru-RU" sz="3600" dirty="0">
              <a:solidFill>
                <a:srgbClr val="48BDD7"/>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 xmlns:a16="http://schemas.microsoft.com/office/drawing/2014/main" id="{526627D3-F1DD-4928-9327-192B2BFF0E9E}"/>
              </a:ext>
            </a:extLst>
          </p:cNvPr>
          <p:cNvSpPr txBox="1"/>
          <p:nvPr/>
        </p:nvSpPr>
        <p:spPr>
          <a:xfrm>
            <a:off x="746247" y="4992330"/>
            <a:ext cx="8033239" cy="307777"/>
          </a:xfrm>
          <a:prstGeom prst="rect">
            <a:avLst/>
          </a:prstGeom>
          <a:noFill/>
        </p:spPr>
        <p:txBody>
          <a:bodyPr wrap="square" rtlCol="0">
            <a:spAutoFit/>
          </a:bodyPr>
          <a:lstStyle/>
          <a:p>
            <a:r>
              <a:rPr lang="ru-RU" sz="14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Ознакомиться с ценностями и принципами работы поликлиник пациенты могут: </a:t>
            </a:r>
            <a:endPar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67" name="TextBox 66">
            <a:extLst>
              <a:ext uri="{FF2B5EF4-FFF2-40B4-BE49-F238E27FC236}">
                <a16:creationId xmlns="" xmlns:a16="http://schemas.microsoft.com/office/drawing/2014/main" id="{5F19367A-DA2A-4352-BE2A-3FA2F92C2BA8}"/>
              </a:ext>
            </a:extLst>
          </p:cNvPr>
          <p:cNvSpPr txBox="1"/>
          <p:nvPr/>
        </p:nvSpPr>
        <p:spPr>
          <a:xfrm>
            <a:off x="1363767" y="5527345"/>
            <a:ext cx="2496434" cy="276999"/>
          </a:xfrm>
          <a:prstGeom prst="rect">
            <a:avLst/>
          </a:prstGeom>
          <a:noFill/>
        </p:spPr>
        <p:txBody>
          <a:bodyPr wrap="square" rtlCol="0">
            <a:spAutoFit/>
          </a:bodyPr>
          <a:lstStyle/>
          <a:p>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на стендах в поликлиниках</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68" name="Рисунок 67">
            <a:extLst>
              <a:ext uri="{FF2B5EF4-FFF2-40B4-BE49-F238E27FC236}">
                <a16:creationId xmlns="" xmlns:a16="http://schemas.microsoft.com/office/drawing/2014/main" id="{E8C444CC-DED9-4B4A-A55D-846869AC3FC9}"/>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1013696" y="5583615"/>
            <a:ext cx="237788" cy="248241"/>
          </a:xfrm>
          <a:prstGeom prst="rect">
            <a:avLst/>
          </a:prstGeom>
        </p:spPr>
      </p:pic>
      <p:sp>
        <p:nvSpPr>
          <p:cNvPr id="70" name="TextBox 69">
            <a:extLst>
              <a:ext uri="{FF2B5EF4-FFF2-40B4-BE49-F238E27FC236}">
                <a16:creationId xmlns="" xmlns:a16="http://schemas.microsoft.com/office/drawing/2014/main" id="{B29CF62E-13AC-4F0B-84F0-C6675F7C35AA}"/>
              </a:ext>
            </a:extLst>
          </p:cNvPr>
          <p:cNvSpPr txBox="1"/>
          <p:nvPr/>
        </p:nvSpPr>
        <p:spPr>
          <a:xfrm>
            <a:off x="1370824" y="6023393"/>
            <a:ext cx="4136048" cy="276999"/>
          </a:xfrm>
          <a:prstGeom prst="rect">
            <a:avLst/>
          </a:prstGeom>
          <a:noFill/>
        </p:spPr>
        <p:txBody>
          <a:bodyPr wrap="square" rtlCol="0">
            <a:spAutoFit/>
          </a:bodyPr>
          <a:lstStyle/>
          <a:p>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в специальных информационных буклетах </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71" name="Рисунок 70">
            <a:extLst>
              <a:ext uri="{FF2B5EF4-FFF2-40B4-BE49-F238E27FC236}">
                <a16:creationId xmlns="" xmlns:a16="http://schemas.microsoft.com/office/drawing/2014/main" id="{DF991015-0528-4703-92A0-C2A84F01B1D0}"/>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1020755" y="6089036"/>
            <a:ext cx="237788" cy="248241"/>
          </a:xfrm>
          <a:prstGeom prst="rect">
            <a:avLst/>
          </a:prstGeom>
        </p:spPr>
      </p:pic>
      <p:sp>
        <p:nvSpPr>
          <p:cNvPr id="73" name="TextBox 72">
            <a:extLst>
              <a:ext uri="{FF2B5EF4-FFF2-40B4-BE49-F238E27FC236}">
                <a16:creationId xmlns="" xmlns:a16="http://schemas.microsoft.com/office/drawing/2014/main" id="{7D7D630B-0F7D-485D-A5D9-8479E6382E77}"/>
              </a:ext>
            </a:extLst>
          </p:cNvPr>
          <p:cNvSpPr txBox="1"/>
          <p:nvPr/>
        </p:nvSpPr>
        <p:spPr>
          <a:xfrm>
            <a:off x="4580388" y="5527345"/>
            <a:ext cx="2110543" cy="276999"/>
          </a:xfrm>
          <a:prstGeom prst="rect">
            <a:avLst/>
          </a:prstGeom>
          <a:noFill/>
        </p:spPr>
        <p:txBody>
          <a:bodyPr wrap="square" rtlCol="0">
            <a:spAutoFit/>
          </a:bodyPr>
          <a:lstStyle/>
          <a:p>
            <a:r>
              <a:rPr lang="ru-RU" sz="120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в электронных письмах </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75" name="Рисунок 74">
            <a:extLst>
              <a:ext uri="{FF2B5EF4-FFF2-40B4-BE49-F238E27FC236}">
                <a16:creationId xmlns="" xmlns:a16="http://schemas.microsoft.com/office/drawing/2014/main" id="{E9B84433-1DEE-4190-BD7C-D3FE0A500EED}"/>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4230319" y="5583615"/>
            <a:ext cx="237788" cy="248241"/>
          </a:xfrm>
          <a:prstGeom prst="rect">
            <a:avLst/>
          </a:prstGeom>
        </p:spPr>
      </p:pic>
      <p:pic>
        <p:nvPicPr>
          <p:cNvPr id="76" name="Рисунок 75">
            <a:extLst>
              <a:ext uri="{FF2B5EF4-FFF2-40B4-BE49-F238E27FC236}">
                <a16:creationId xmlns="" xmlns:a16="http://schemas.microsoft.com/office/drawing/2014/main" id="{F1A72F32-F154-41F5-8478-C8CD68EC616E}"/>
              </a:ext>
            </a:extLst>
          </p:cNvPr>
          <p:cNvPicPr>
            <a:picLocks noChangeAspect="1"/>
          </p:cNvPicPr>
          <p:nvPr/>
        </p:nvPicPr>
        <p:blipFill>
          <a:blip r:embed="rId8" cstate="print">
            <a:extLst>
              <a:ext uri="{96DAC541-7B7A-43D3-8B79-37D633B846F1}">
                <asvg:svgBlip xmlns="" xmlns:asvg="http://schemas.microsoft.com/office/drawing/2016/SVG/main" r:embed="rId9"/>
              </a:ext>
            </a:extLst>
          </a:blip>
          <a:stretch>
            <a:fillRect/>
          </a:stretch>
        </p:blipFill>
        <p:spPr>
          <a:xfrm>
            <a:off x="10456152" y="545907"/>
            <a:ext cx="1364438" cy="404418"/>
          </a:xfrm>
          <a:prstGeom prst="rect">
            <a:avLst/>
          </a:prstGeom>
        </p:spPr>
      </p:pic>
      <p:pic>
        <p:nvPicPr>
          <p:cNvPr id="38" name="Рисунок 37">
            <a:extLst>
              <a:ext uri="{FF2B5EF4-FFF2-40B4-BE49-F238E27FC236}">
                <a16:creationId xmlns="" xmlns:a16="http://schemas.microsoft.com/office/drawing/2014/main" id="{C4F18669-697F-4D12-9B5D-01E66CF5818E}"/>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l="18282" t="1128" r="11877" b="8517"/>
          <a:stretch>
            <a:fillRect/>
          </a:stretch>
        </p:blipFill>
        <p:spPr bwMode="auto">
          <a:xfrm>
            <a:off x="8061754" y="2680918"/>
            <a:ext cx="3982881" cy="3433516"/>
          </a:xfrm>
          <a:custGeom>
            <a:avLst/>
            <a:gdLst>
              <a:gd name="connsiteX0" fmla="*/ 802159 w 3722018"/>
              <a:gd name="connsiteY0" fmla="*/ 0 h 3208634"/>
              <a:gd name="connsiteX1" fmla="*/ 2919859 w 3722018"/>
              <a:gd name="connsiteY1" fmla="*/ 0 h 3208634"/>
              <a:gd name="connsiteX2" fmla="*/ 3722018 w 3722018"/>
              <a:gd name="connsiteY2" fmla="*/ 1604317 h 3208634"/>
              <a:gd name="connsiteX3" fmla="*/ 2919859 w 3722018"/>
              <a:gd name="connsiteY3" fmla="*/ 3208634 h 3208634"/>
              <a:gd name="connsiteX4" fmla="*/ 802159 w 3722018"/>
              <a:gd name="connsiteY4" fmla="*/ 3208634 h 3208634"/>
              <a:gd name="connsiteX5" fmla="*/ 0 w 3722018"/>
              <a:gd name="connsiteY5" fmla="*/ 1604317 h 320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2018" h="3208634">
                <a:moveTo>
                  <a:pt x="802159" y="0"/>
                </a:moveTo>
                <a:lnTo>
                  <a:pt x="2919859" y="0"/>
                </a:lnTo>
                <a:lnTo>
                  <a:pt x="3722018" y="1604317"/>
                </a:lnTo>
                <a:lnTo>
                  <a:pt x="2919859" y="3208634"/>
                </a:lnTo>
                <a:lnTo>
                  <a:pt x="802159" y="3208634"/>
                </a:lnTo>
                <a:lnTo>
                  <a:pt x="0" y="1604317"/>
                </a:lnTo>
                <a:close/>
              </a:path>
            </a:pathLst>
          </a:custGeom>
          <a:noFill/>
          <a:extLst>
            <a:ext uri="{909E8E84-426E-40DD-AFC4-6F175D3DCCD1}">
              <a14:hiddenFill xmlns:a14="http://schemas.microsoft.com/office/drawing/2010/main" xmlns="">
                <a:solidFill>
                  <a:srgbClr val="FFFFFF"/>
                </a:solidFill>
              </a14:hiddenFill>
            </a:ext>
          </a:extLst>
        </p:spPr>
      </p:pic>
      <p:sp>
        <p:nvSpPr>
          <p:cNvPr id="35" name="Шестиугольник 34">
            <a:extLst>
              <a:ext uri="{FF2B5EF4-FFF2-40B4-BE49-F238E27FC236}">
                <a16:creationId xmlns="" xmlns:a16="http://schemas.microsoft.com/office/drawing/2014/main" id="{2CA09376-74B4-4CF4-AD58-72D0B4C07FFE}"/>
              </a:ext>
            </a:extLst>
          </p:cNvPr>
          <p:cNvSpPr/>
          <p:nvPr/>
        </p:nvSpPr>
        <p:spPr>
          <a:xfrm>
            <a:off x="7227969" y="3604803"/>
            <a:ext cx="1372840" cy="1183482"/>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Шестиугольник 35">
            <a:extLst>
              <a:ext uri="{FF2B5EF4-FFF2-40B4-BE49-F238E27FC236}">
                <a16:creationId xmlns="" xmlns:a16="http://schemas.microsoft.com/office/drawing/2014/main" id="{C39C0F91-0D70-48F1-93FA-9E07C4136CB3}"/>
              </a:ext>
            </a:extLst>
          </p:cNvPr>
          <p:cNvSpPr/>
          <p:nvPr/>
        </p:nvSpPr>
        <p:spPr>
          <a:xfrm>
            <a:off x="9511225" y="1945706"/>
            <a:ext cx="1131372" cy="975321"/>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a:extLst>
              <a:ext uri="{FF2B5EF4-FFF2-40B4-BE49-F238E27FC236}">
                <a16:creationId xmlns="" xmlns:a16="http://schemas.microsoft.com/office/drawing/2014/main" id="{CD8F6967-6ED9-4DE6-948E-C4A2F31334DF}"/>
              </a:ext>
            </a:extLst>
          </p:cNvPr>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4881" t="11541" r="481" b="34089"/>
          <a:stretch/>
        </p:blipFill>
        <p:spPr bwMode="auto">
          <a:xfrm>
            <a:off x="6861191" y="1180829"/>
            <a:ext cx="2232002" cy="1924140"/>
          </a:xfrm>
          <a:custGeom>
            <a:avLst/>
            <a:gdLst>
              <a:gd name="connsiteX0" fmla="*/ 481035 w 2232002"/>
              <a:gd name="connsiteY0" fmla="*/ 0 h 1924140"/>
              <a:gd name="connsiteX1" fmla="*/ 1750967 w 2232002"/>
              <a:gd name="connsiteY1" fmla="*/ 0 h 1924140"/>
              <a:gd name="connsiteX2" fmla="*/ 2232002 w 2232002"/>
              <a:gd name="connsiteY2" fmla="*/ 962070 h 1924140"/>
              <a:gd name="connsiteX3" fmla="*/ 1750967 w 2232002"/>
              <a:gd name="connsiteY3" fmla="*/ 1924140 h 1924140"/>
              <a:gd name="connsiteX4" fmla="*/ 481035 w 2232002"/>
              <a:gd name="connsiteY4" fmla="*/ 1924140 h 1924140"/>
              <a:gd name="connsiteX5" fmla="*/ 0 w 2232002"/>
              <a:gd name="connsiteY5" fmla="*/ 962070 h 192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002" h="1924140">
                <a:moveTo>
                  <a:pt x="481035" y="0"/>
                </a:moveTo>
                <a:lnTo>
                  <a:pt x="1750967" y="0"/>
                </a:lnTo>
                <a:lnTo>
                  <a:pt x="2232002" y="962070"/>
                </a:lnTo>
                <a:lnTo>
                  <a:pt x="1750967" y="1924140"/>
                </a:lnTo>
                <a:lnTo>
                  <a:pt x="481035" y="1924140"/>
                </a:lnTo>
                <a:lnTo>
                  <a:pt x="0" y="962070"/>
                </a:ln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650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Шестиугольник 37">
            <a:extLst>
              <a:ext uri="{FF2B5EF4-FFF2-40B4-BE49-F238E27FC236}">
                <a16:creationId xmlns="" xmlns:a16="http://schemas.microsoft.com/office/drawing/2014/main" id="{ECA1F7D9-A516-4DE9-A72B-0C6684509D8A}"/>
              </a:ext>
            </a:extLst>
          </p:cNvPr>
          <p:cNvSpPr/>
          <p:nvPr/>
        </p:nvSpPr>
        <p:spPr>
          <a:xfrm>
            <a:off x="9136880" y="1594116"/>
            <a:ext cx="743720" cy="641138"/>
          </a:xfrm>
          <a:prstGeom prst="hexagon">
            <a:avLst/>
          </a:prstGeom>
          <a:noFill/>
          <a:ln w="12700">
            <a:solidFill>
              <a:schemeClr val="bg1">
                <a:lumMod val="7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7" y="0"/>
            <a:ext cx="9280197"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Овал 18"/>
          <p:cNvSpPr/>
          <p:nvPr/>
        </p:nvSpPr>
        <p:spPr>
          <a:xfrm>
            <a:off x="2301130" y="2169040"/>
            <a:ext cx="1728000" cy="1728000"/>
          </a:xfrm>
          <a:prstGeom prst="ellipse">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4281338" y="3861048"/>
            <a:ext cx="1512000" cy="1512000"/>
          </a:xfrm>
          <a:prstGeom prst="ellipse">
            <a:avLst/>
          </a:prstGeom>
          <a:solidFill>
            <a:schemeClr val="tx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p:cNvGrpSpPr/>
          <p:nvPr/>
        </p:nvGrpSpPr>
        <p:grpSpPr>
          <a:xfrm>
            <a:off x="4994966" y="332656"/>
            <a:ext cx="2160000" cy="2160000"/>
            <a:chOff x="4500232" y="-27384"/>
            <a:chExt cx="2160000" cy="2160000"/>
          </a:xfrm>
        </p:grpSpPr>
        <p:sp>
          <p:nvSpPr>
            <p:cNvPr id="6" name="Овал 5"/>
            <p:cNvSpPr/>
            <p:nvPr/>
          </p:nvSpPr>
          <p:spPr>
            <a:xfrm>
              <a:off x="4500232" y="-27384"/>
              <a:ext cx="2160000" cy="2160000"/>
            </a:xfrm>
            <a:prstGeom prst="ellipse">
              <a:avLst/>
            </a:prstGeom>
            <a:solidFill>
              <a:srgbClr val="E74C3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 Box 13"/>
            <p:cNvSpPr txBox="1">
              <a:spLocks/>
            </p:cNvSpPr>
            <p:nvPr/>
          </p:nvSpPr>
          <p:spPr bwMode="auto">
            <a:xfrm>
              <a:off x="4974268" y="260648"/>
              <a:ext cx="1181908" cy="23083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500" b="1" dirty="0">
                  <a:solidFill>
                    <a:schemeClr val="bg1"/>
                  </a:solidFill>
                  <a:latin typeface="Tahoma" pitchFamily="34" charset="0"/>
                  <a:ea typeface="Tahoma" pitchFamily="34" charset="0"/>
                  <a:cs typeface="Tahoma" pitchFamily="34" charset="0"/>
                </a:rPr>
                <a:t>ГП №170</a:t>
              </a:r>
              <a:endParaRPr lang="de-DE" altLang="ru-RU" sz="1500" b="1" dirty="0">
                <a:solidFill>
                  <a:schemeClr val="bg1"/>
                </a:solidFill>
                <a:latin typeface="Tahoma" pitchFamily="34" charset="0"/>
                <a:ea typeface="Tahoma" pitchFamily="34" charset="0"/>
                <a:cs typeface="Tahoma" pitchFamily="34" charset="0"/>
              </a:endParaRPr>
            </a:p>
          </p:txBody>
        </p:sp>
        <p:sp>
          <p:nvSpPr>
            <p:cNvPr id="23" name="Text Box 13"/>
            <p:cNvSpPr txBox="1">
              <a:spLocks/>
            </p:cNvSpPr>
            <p:nvPr/>
          </p:nvSpPr>
          <p:spPr bwMode="auto">
            <a:xfrm>
              <a:off x="4620672" y="620688"/>
              <a:ext cx="1902068" cy="43088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400" b="1" i="1" dirty="0">
                  <a:solidFill>
                    <a:schemeClr val="bg1"/>
                  </a:solidFill>
                  <a:latin typeface="Tahoma" pitchFamily="34" charset="0"/>
                  <a:ea typeface="Tahoma" pitchFamily="34" charset="0"/>
                  <a:cs typeface="Tahoma" pitchFamily="34" charset="0"/>
                </a:rPr>
                <a:t>1300 посещений/смену</a:t>
              </a:r>
              <a:endParaRPr lang="de-DE" altLang="ru-RU" sz="1400" b="1" i="1" dirty="0">
                <a:solidFill>
                  <a:schemeClr val="bg1"/>
                </a:solidFill>
                <a:latin typeface="Tahoma" pitchFamily="34" charset="0"/>
                <a:ea typeface="Tahoma" pitchFamily="34" charset="0"/>
                <a:cs typeface="Tahoma" pitchFamily="34" charset="0"/>
              </a:endParaRPr>
            </a:p>
          </p:txBody>
        </p:sp>
      </p:grpSp>
      <p:grpSp>
        <p:nvGrpSpPr>
          <p:cNvPr id="3" name="Группа 2"/>
          <p:cNvGrpSpPr/>
          <p:nvPr/>
        </p:nvGrpSpPr>
        <p:grpSpPr>
          <a:xfrm>
            <a:off x="464746" y="1689581"/>
            <a:ext cx="1795514" cy="1800000"/>
            <a:chOff x="153763" y="908720"/>
            <a:chExt cx="1645749" cy="1620000"/>
          </a:xfrm>
        </p:grpSpPr>
        <p:sp>
          <p:nvSpPr>
            <p:cNvPr id="15" name="Овал 14"/>
            <p:cNvSpPr/>
            <p:nvPr/>
          </p:nvSpPr>
          <p:spPr>
            <a:xfrm>
              <a:off x="179512" y="908720"/>
              <a:ext cx="1620000" cy="1620000"/>
            </a:xfrm>
            <a:prstGeom prst="ellipse">
              <a:avLst/>
            </a:prstGeom>
            <a:solidFill>
              <a:srgbClr val="27AEC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 Box 13"/>
            <p:cNvSpPr txBox="1">
              <a:spLocks/>
            </p:cNvSpPr>
            <p:nvPr/>
          </p:nvSpPr>
          <p:spPr bwMode="auto">
            <a:xfrm>
              <a:off x="423893" y="1063963"/>
              <a:ext cx="1181908" cy="1939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400" b="1" dirty="0">
                  <a:solidFill>
                    <a:schemeClr val="bg1"/>
                  </a:solidFill>
                  <a:latin typeface="Tahoma" pitchFamily="34" charset="0"/>
                  <a:ea typeface="Tahoma" pitchFamily="34" charset="0"/>
                  <a:cs typeface="Tahoma" pitchFamily="34" charset="0"/>
                </a:rPr>
                <a:t>Филиал 1</a:t>
              </a:r>
              <a:endParaRPr lang="de-DE" altLang="ru-RU" sz="1200" b="1" dirty="0">
                <a:solidFill>
                  <a:schemeClr val="bg1"/>
                </a:solidFill>
                <a:latin typeface="Tahoma" pitchFamily="34" charset="0"/>
                <a:ea typeface="Tahoma" pitchFamily="34" charset="0"/>
                <a:cs typeface="Tahoma" pitchFamily="34" charset="0"/>
              </a:endParaRPr>
            </a:p>
          </p:txBody>
        </p:sp>
        <p:sp>
          <p:nvSpPr>
            <p:cNvPr id="25" name="Text Box 13"/>
            <p:cNvSpPr txBox="1">
              <a:spLocks/>
            </p:cNvSpPr>
            <p:nvPr/>
          </p:nvSpPr>
          <p:spPr bwMode="auto">
            <a:xfrm>
              <a:off x="153763" y="1351995"/>
              <a:ext cx="1614036" cy="36009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300" b="1" i="1" dirty="0">
                  <a:solidFill>
                    <a:schemeClr val="bg1"/>
                  </a:solidFill>
                  <a:latin typeface="Tahoma" pitchFamily="34" charset="0"/>
                  <a:ea typeface="Tahoma" pitchFamily="34" charset="0"/>
                  <a:cs typeface="Tahoma" pitchFamily="34" charset="0"/>
                </a:rPr>
                <a:t>750</a:t>
              </a:r>
            </a:p>
            <a:p>
              <a:pPr algn="ctr"/>
              <a:r>
                <a:rPr lang="ru-RU" altLang="ru-RU" sz="1300" b="1" i="1" dirty="0">
                  <a:solidFill>
                    <a:schemeClr val="bg1"/>
                  </a:solidFill>
                  <a:latin typeface="Tahoma" pitchFamily="34" charset="0"/>
                  <a:ea typeface="Tahoma" pitchFamily="34" charset="0"/>
                  <a:cs typeface="Tahoma" pitchFamily="34" charset="0"/>
                </a:rPr>
                <a:t>посещений/смену</a:t>
              </a:r>
              <a:endParaRPr lang="de-DE" altLang="ru-RU" sz="1300" b="1" i="1" dirty="0">
                <a:solidFill>
                  <a:schemeClr val="bg1"/>
                </a:solidFill>
                <a:latin typeface="Tahoma" pitchFamily="34" charset="0"/>
                <a:ea typeface="Tahoma" pitchFamily="34" charset="0"/>
                <a:cs typeface="Tahoma" pitchFamily="34" charset="0"/>
              </a:endParaRPr>
            </a:p>
          </p:txBody>
        </p:sp>
      </p:grpSp>
      <p:grpSp>
        <p:nvGrpSpPr>
          <p:cNvPr id="4" name="Группа 3"/>
          <p:cNvGrpSpPr/>
          <p:nvPr/>
        </p:nvGrpSpPr>
        <p:grpSpPr>
          <a:xfrm>
            <a:off x="2336954" y="2348880"/>
            <a:ext cx="1614036" cy="688142"/>
            <a:chOff x="2175144" y="1009757"/>
            <a:chExt cx="1614036" cy="688142"/>
          </a:xfrm>
        </p:grpSpPr>
        <p:sp>
          <p:nvSpPr>
            <p:cNvPr id="26" name="Text Box 13"/>
            <p:cNvSpPr txBox="1">
              <a:spLocks/>
            </p:cNvSpPr>
            <p:nvPr/>
          </p:nvSpPr>
          <p:spPr bwMode="auto">
            <a:xfrm>
              <a:off x="2433396" y="1009757"/>
              <a:ext cx="11819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400" b="1" dirty="0">
                  <a:solidFill>
                    <a:schemeClr val="bg1"/>
                  </a:solidFill>
                  <a:latin typeface="Tahoma" pitchFamily="34" charset="0"/>
                  <a:ea typeface="Tahoma" pitchFamily="34" charset="0"/>
                  <a:cs typeface="Tahoma" pitchFamily="34" charset="0"/>
                </a:rPr>
                <a:t>Филиал 2</a:t>
              </a:r>
              <a:endParaRPr lang="de-DE" altLang="ru-RU" sz="1400" b="1" dirty="0">
                <a:solidFill>
                  <a:schemeClr val="bg1"/>
                </a:solidFill>
                <a:latin typeface="Tahoma" pitchFamily="34" charset="0"/>
                <a:ea typeface="Tahoma" pitchFamily="34" charset="0"/>
                <a:cs typeface="Tahoma" pitchFamily="34" charset="0"/>
              </a:endParaRPr>
            </a:p>
          </p:txBody>
        </p:sp>
        <p:sp>
          <p:nvSpPr>
            <p:cNvPr id="27" name="Text Box 13"/>
            <p:cNvSpPr txBox="1">
              <a:spLocks/>
            </p:cNvSpPr>
            <p:nvPr/>
          </p:nvSpPr>
          <p:spPr bwMode="auto">
            <a:xfrm>
              <a:off x="2175144" y="1297789"/>
              <a:ext cx="16140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300" b="1" i="1" dirty="0">
                  <a:solidFill>
                    <a:schemeClr val="bg1"/>
                  </a:solidFill>
                  <a:latin typeface="Tahoma" pitchFamily="34" charset="0"/>
                  <a:ea typeface="Tahoma" pitchFamily="34" charset="0"/>
                  <a:cs typeface="Tahoma" pitchFamily="34" charset="0"/>
                </a:rPr>
                <a:t>741</a:t>
              </a:r>
            </a:p>
            <a:p>
              <a:pPr algn="ctr"/>
              <a:r>
                <a:rPr lang="ru-RU" altLang="ru-RU" sz="1300" b="1" i="1" dirty="0">
                  <a:solidFill>
                    <a:schemeClr val="bg1"/>
                  </a:solidFill>
                  <a:latin typeface="Tahoma" pitchFamily="34" charset="0"/>
                  <a:ea typeface="Tahoma" pitchFamily="34" charset="0"/>
                  <a:cs typeface="Tahoma" pitchFamily="34" charset="0"/>
                </a:rPr>
                <a:t>посещений/смену</a:t>
              </a:r>
              <a:endParaRPr lang="de-DE" altLang="ru-RU" sz="1300" b="1" i="1" dirty="0">
                <a:solidFill>
                  <a:schemeClr val="bg1"/>
                </a:solidFill>
                <a:latin typeface="Tahoma" pitchFamily="34" charset="0"/>
                <a:ea typeface="Tahoma" pitchFamily="34" charset="0"/>
                <a:cs typeface="Tahoma" pitchFamily="34" charset="0"/>
              </a:endParaRPr>
            </a:p>
          </p:txBody>
        </p:sp>
      </p:grpSp>
      <p:sp>
        <p:nvSpPr>
          <p:cNvPr id="28" name="Text Box 13"/>
          <p:cNvSpPr txBox="1">
            <a:spLocks/>
          </p:cNvSpPr>
          <p:nvPr/>
        </p:nvSpPr>
        <p:spPr bwMode="auto">
          <a:xfrm>
            <a:off x="4467414" y="4077072"/>
            <a:ext cx="118190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200" b="1" dirty="0">
                <a:solidFill>
                  <a:schemeClr val="bg1"/>
                </a:solidFill>
                <a:latin typeface="Tahoma" pitchFamily="34" charset="0"/>
                <a:ea typeface="Tahoma" pitchFamily="34" charset="0"/>
                <a:cs typeface="Tahoma" pitchFamily="34" charset="0"/>
              </a:rPr>
              <a:t>Филиал 3</a:t>
            </a:r>
            <a:endParaRPr lang="de-DE" altLang="ru-RU" sz="1200" b="1" dirty="0">
              <a:solidFill>
                <a:schemeClr val="bg1"/>
              </a:solidFill>
              <a:latin typeface="Tahoma" pitchFamily="34" charset="0"/>
              <a:ea typeface="Tahoma" pitchFamily="34" charset="0"/>
              <a:cs typeface="Tahoma" pitchFamily="34" charset="0"/>
            </a:endParaRPr>
          </a:p>
        </p:txBody>
      </p:sp>
      <p:sp>
        <p:nvSpPr>
          <p:cNvPr id="21" name="Text Box 13"/>
          <p:cNvSpPr txBox="1">
            <a:spLocks/>
          </p:cNvSpPr>
          <p:nvPr/>
        </p:nvSpPr>
        <p:spPr bwMode="auto">
          <a:xfrm>
            <a:off x="4209162" y="4293096"/>
            <a:ext cx="16140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100" b="1" i="1" dirty="0">
                <a:solidFill>
                  <a:schemeClr val="bg1"/>
                </a:solidFill>
                <a:latin typeface="Tahoma" pitchFamily="34" charset="0"/>
                <a:ea typeface="Tahoma" pitchFamily="34" charset="0"/>
                <a:cs typeface="Tahoma" pitchFamily="34" charset="0"/>
              </a:rPr>
              <a:t>500</a:t>
            </a:r>
          </a:p>
          <a:p>
            <a:pPr algn="ctr"/>
            <a:r>
              <a:rPr lang="ru-RU" altLang="ru-RU" sz="1100" b="1" i="1" dirty="0">
                <a:solidFill>
                  <a:schemeClr val="bg1"/>
                </a:solidFill>
                <a:latin typeface="Tahoma" pitchFamily="34" charset="0"/>
                <a:ea typeface="Tahoma" pitchFamily="34" charset="0"/>
                <a:cs typeface="Tahoma" pitchFamily="34" charset="0"/>
              </a:rPr>
              <a:t>посещений/смену</a:t>
            </a:r>
            <a:endParaRPr lang="de-DE" altLang="ru-RU" sz="1100" b="1" i="1" dirty="0">
              <a:solidFill>
                <a:schemeClr val="bg1"/>
              </a:solidFill>
              <a:latin typeface="Tahoma" pitchFamily="34" charset="0"/>
              <a:ea typeface="Tahoma" pitchFamily="34" charset="0"/>
              <a:cs typeface="Tahoma" pitchFamily="34" charset="0"/>
            </a:endParaRPr>
          </a:p>
        </p:txBody>
      </p:sp>
      <p:sp>
        <p:nvSpPr>
          <p:cNvPr id="29" name="Text Box 13"/>
          <p:cNvSpPr txBox="1">
            <a:spLocks/>
          </p:cNvSpPr>
          <p:nvPr/>
        </p:nvSpPr>
        <p:spPr bwMode="auto">
          <a:xfrm>
            <a:off x="5203090" y="1484786"/>
            <a:ext cx="1742376" cy="64633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400" b="1" i="1" dirty="0">
                <a:solidFill>
                  <a:schemeClr val="bg1"/>
                </a:solidFill>
                <a:latin typeface="Tahoma" pitchFamily="34" charset="0"/>
                <a:ea typeface="Tahoma" pitchFamily="34" charset="0"/>
                <a:cs typeface="Tahoma" pitchFamily="34" charset="0"/>
              </a:rPr>
              <a:t>29 терапевтических</a:t>
            </a:r>
          </a:p>
          <a:p>
            <a:pPr algn="ctr"/>
            <a:r>
              <a:rPr lang="ru-RU" altLang="ru-RU" sz="1400" b="1" i="1" dirty="0">
                <a:solidFill>
                  <a:schemeClr val="bg1"/>
                </a:solidFill>
                <a:latin typeface="Tahoma" pitchFamily="34" charset="0"/>
                <a:ea typeface="Tahoma" pitchFamily="34" charset="0"/>
                <a:cs typeface="Tahoma" pitchFamily="34" charset="0"/>
              </a:rPr>
              <a:t>участков</a:t>
            </a:r>
            <a:endParaRPr lang="de-DE" altLang="ru-RU" sz="1400" b="1" i="1" dirty="0">
              <a:solidFill>
                <a:schemeClr val="bg1"/>
              </a:solidFill>
              <a:latin typeface="Tahoma" pitchFamily="34" charset="0"/>
              <a:ea typeface="Tahoma" pitchFamily="34" charset="0"/>
              <a:cs typeface="Tahoma" pitchFamily="34" charset="0"/>
            </a:endParaRPr>
          </a:p>
        </p:txBody>
      </p:sp>
      <p:sp>
        <p:nvSpPr>
          <p:cNvPr id="30" name="Text Box 13"/>
          <p:cNvSpPr txBox="1">
            <a:spLocks/>
          </p:cNvSpPr>
          <p:nvPr/>
        </p:nvSpPr>
        <p:spPr bwMode="auto">
          <a:xfrm>
            <a:off x="2480970" y="3140969"/>
            <a:ext cx="1368152" cy="4001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300" b="1" i="1" dirty="0">
                <a:solidFill>
                  <a:schemeClr val="bg1"/>
                </a:solidFill>
                <a:latin typeface="Tahoma" pitchFamily="34" charset="0"/>
                <a:ea typeface="Tahoma" pitchFamily="34" charset="0"/>
                <a:cs typeface="Tahoma" pitchFamily="34" charset="0"/>
              </a:rPr>
              <a:t>11</a:t>
            </a:r>
          </a:p>
          <a:p>
            <a:pPr algn="ctr"/>
            <a:r>
              <a:rPr lang="ru-RU" altLang="ru-RU" sz="1300" b="1" i="1" dirty="0">
                <a:solidFill>
                  <a:schemeClr val="bg1"/>
                </a:solidFill>
                <a:latin typeface="Tahoma" pitchFamily="34" charset="0"/>
                <a:ea typeface="Tahoma" pitchFamily="34" charset="0"/>
                <a:cs typeface="Tahoma" pitchFamily="34" charset="0"/>
              </a:rPr>
              <a:t>участков</a:t>
            </a:r>
            <a:endParaRPr lang="de-DE" altLang="ru-RU" sz="1300" b="1" i="1" dirty="0">
              <a:solidFill>
                <a:schemeClr val="bg1"/>
              </a:solidFill>
              <a:latin typeface="Tahoma" pitchFamily="34" charset="0"/>
              <a:ea typeface="Tahoma" pitchFamily="34" charset="0"/>
              <a:cs typeface="Tahoma" pitchFamily="34" charset="0"/>
            </a:endParaRPr>
          </a:p>
        </p:txBody>
      </p:sp>
      <p:sp>
        <p:nvSpPr>
          <p:cNvPr id="31" name="Text Box 13"/>
          <p:cNvSpPr txBox="1">
            <a:spLocks/>
          </p:cNvSpPr>
          <p:nvPr/>
        </p:nvSpPr>
        <p:spPr bwMode="auto">
          <a:xfrm>
            <a:off x="680770" y="2636913"/>
            <a:ext cx="1368152" cy="4001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300" b="1" i="1" dirty="0">
                <a:solidFill>
                  <a:schemeClr val="bg1"/>
                </a:solidFill>
                <a:latin typeface="Tahoma" pitchFamily="34" charset="0"/>
                <a:ea typeface="Tahoma" pitchFamily="34" charset="0"/>
                <a:cs typeface="Tahoma" pitchFamily="34" charset="0"/>
              </a:rPr>
              <a:t>15</a:t>
            </a:r>
          </a:p>
          <a:p>
            <a:pPr algn="ctr"/>
            <a:r>
              <a:rPr lang="ru-RU" altLang="ru-RU" sz="1300" b="1" i="1" dirty="0">
                <a:solidFill>
                  <a:schemeClr val="bg1"/>
                </a:solidFill>
                <a:latin typeface="Tahoma" pitchFamily="34" charset="0"/>
                <a:ea typeface="Tahoma" pitchFamily="34" charset="0"/>
                <a:cs typeface="Tahoma" pitchFamily="34" charset="0"/>
              </a:rPr>
              <a:t>участков</a:t>
            </a:r>
            <a:endParaRPr lang="de-DE" altLang="ru-RU" sz="1300" b="1" i="1" dirty="0">
              <a:solidFill>
                <a:schemeClr val="bg1"/>
              </a:solidFill>
              <a:latin typeface="Tahoma" pitchFamily="34" charset="0"/>
              <a:ea typeface="Tahoma" pitchFamily="34" charset="0"/>
              <a:cs typeface="Tahoma" pitchFamily="34" charset="0"/>
            </a:endParaRPr>
          </a:p>
        </p:txBody>
      </p:sp>
      <p:sp>
        <p:nvSpPr>
          <p:cNvPr id="32" name="Text Box 13"/>
          <p:cNvSpPr txBox="1">
            <a:spLocks/>
          </p:cNvSpPr>
          <p:nvPr/>
        </p:nvSpPr>
        <p:spPr bwMode="auto">
          <a:xfrm>
            <a:off x="4353178" y="4685074"/>
            <a:ext cx="1368152" cy="33855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1100" b="1" i="1" dirty="0">
                <a:solidFill>
                  <a:schemeClr val="bg1"/>
                </a:solidFill>
                <a:latin typeface="Tahoma" pitchFamily="34" charset="0"/>
                <a:ea typeface="Tahoma" pitchFamily="34" charset="0"/>
                <a:cs typeface="Tahoma" pitchFamily="34" charset="0"/>
              </a:rPr>
              <a:t>15</a:t>
            </a:r>
          </a:p>
          <a:p>
            <a:pPr algn="ctr"/>
            <a:r>
              <a:rPr lang="ru-RU" altLang="ru-RU" sz="1100" b="1" i="1" dirty="0">
                <a:solidFill>
                  <a:schemeClr val="bg1"/>
                </a:solidFill>
                <a:latin typeface="Tahoma" pitchFamily="34" charset="0"/>
                <a:ea typeface="Tahoma" pitchFamily="34" charset="0"/>
                <a:cs typeface="Tahoma" pitchFamily="34" charset="0"/>
              </a:rPr>
              <a:t>участков</a:t>
            </a:r>
            <a:endParaRPr lang="de-DE" altLang="ru-RU" sz="1100" b="1" i="1" dirty="0">
              <a:solidFill>
                <a:schemeClr val="bg1"/>
              </a:solidFill>
              <a:latin typeface="Tahoma" pitchFamily="34" charset="0"/>
              <a:ea typeface="Tahoma" pitchFamily="34" charset="0"/>
              <a:cs typeface="Tahoma" pitchFamily="34" charset="0"/>
            </a:endParaRPr>
          </a:p>
        </p:txBody>
      </p:sp>
      <p:sp>
        <p:nvSpPr>
          <p:cNvPr id="33" name="Text Box 13">
            <a:extLst>
              <a:ext uri="{FF2B5EF4-FFF2-40B4-BE49-F238E27FC236}">
                <a16:creationId xmlns="" xmlns:a16="http://schemas.microsoft.com/office/drawing/2014/main" id="{AA55E757-834B-4814-B34D-C1951899C67A}"/>
              </a:ext>
            </a:extLst>
          </p:cNvPr>
          <p:cNvSpPr txBox="1">
            <a:spLocks/>
          </p:cNvSpPr>
          <p:nvPr/>
        </p:nvSpPr>
        <p:spPr bwMode="auto">
          <a:xfrm>
            <a:off x="701205" y="3047261"/>
            <a:ext cx="1368152" cy="24622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800" b="1" i="1" dirty="0">
                <a:solidFill>
                  <a:schemeClr val="bg1"/>
                </a:solidFill>
                <a:highlight>
                  <a:srgbClr val="FF0000"/>
                </a:highlight>
                <a:latin typeface="Tahoma" pitchFamily="34" charset="0"/>
                <a:ea typeface="Tahoma" pitchFamily="34" charset="0"/>
                <a:cs typeface="Tahoma" pitchFamily="34" charset="0"/>
              </a:rPr>
              <a:t>Закрыто на капитальный ремонт</a:t>
            </a:r>
            <a:endParaRPr lang="de-DE" altLang="ru-RU" sz="800" b="1" i="1" dirty="0">
              <a:solidFill>
                <a:schemeClr val="bg1"/>
              </a:solidFill>
              <a:highlight>
                <a:srgbClr val="FF0000"/>
              </a:highlight>
              <a:latin typeface="Tahoma" pitchFamily="34" charset="0"/>
              <a:ea typeface="Tahoma" pitchFamily="34" charset="0"/>
              <a:cs typeface="Tahoma" pitchFamily="34" charset="0"/>
            </a:endParaRPr>
          </a:p>
        </p:txBody>
      </p:sp>
      <p:sp>
        <p:nvSpPr>
          <p:cNvPr id="34" name="Text Box 13">
            <a:extLst>
              <a:ext uri="{FF2B5EF4-FFF2-40B4-BE49-F238E27FC236}">
                <a16:creationId xmlns="" xmlns:a16="http://schemas.microsoft.com/office/drawing/2014/main" id="{57BD11FC-6CA9-4E1C-B89B-0F6405D6EC1D}"/>
              </a:ext>
            </a:extLst>
          </p:cNvPr>
          <p:cNvSpPr txBox="1">
            <a:spLocks/>
          </p:cNvSpPr>
          <p:nvPr/>
        </p:nvSpPr>
        <p:spPr bwMode="auto">
          <a:xfrm>
            <a:off x="2480970" y="3541080"/>
            <a:ext cx="1368152" cy="24622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800" b="1" i="1" dirty="0">
                <a:solidFill>
                  <a:schemeClr val="bg1"/>
                </a:solidFill>
                <a:highlight>
                  <a:srgbClr val="FF0000"/>
                </a:highlight>
                <a:latin typeface="Tahoma" pitchFamily="34" charset="0"/>
                <a:ea typeface="Tahoma" pitchFamily="34" charset="0"/>
                <a:cs typeface="Tahoma" pitchFamily="34" charset="0"/>
              </a:rPr>
              <a:t>Закрыто на капитальный ремонт</a:t>
            </a:r>
            <a:endParaRPr lang="de-DE" altLang="ru-RU" sz="800" b="1" i="1" dirty="0">
              <a:solidFill>
                <a:schemeClr val="bg1"/>
              </a:solidFill>
              <a:highlight>
                <a:srgbClr val="FF0000"/>
              </a:highlight>
              <a:latin typeface="Tahoma" pitchFamily="34" charset="0"/>
              <a:ea typeface="Tahoma" pitchFamily="34" charset="0"/>
              <a:cs typeface="Tahoma" pitchFamily="34" charset="0"/>
            </a:endParaRPr>
          </a:p>
        </p:txBody>
      </p:sp>
      <p:pic>
        <p:nvPicPr>
          <p:cNvPr id="35" name="Рисунок 34">
            <a:extLst>
              <a:ext uri="{FF2B5EF4-FFF2-40B4-BE49-F238E27FC236}">
                <a16:creationId xmlns="" xmlns:a16="http://schemas.microsoft.com/office/drawing/2014/main" id="{720CE13D-2944-4DD5-A205-A9D815F71CF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6" name="Рисунок 35">
            <a:extLst>
              <a:ext uri="{FF2B5EF4-FFF2-40B4-BE49-F238E27FC236}">
                <a16:creationId xmlns="" xmlns:a16="http://schemas.microsoft.com/office/drawing/2014/main" id="{EE78D915-7C68-4865-8BBF-BCE6B2485093}"/>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0456152" y="545907"/>
            <a:ext cx="1364438" cy="404418"/>
          </a:xfrm>
          <a:prstGeom prst="rect">
            <a:avLst/>
          </a:prstGeom>
        </p:spPr>
      </p:pic>
      <p:sp>
        <p:nvSpPr>
          <p:cNvPr id="37" name="Шестиугольник 36">
            <a:extLst>
              <a:ext uri="{FF2B5EF4-FFF2-40B4-BE49-F238E27FC236}">
                <a16:creationId xmlns="" xmlns:a16="http://schemas.microsoft.com/office/drawing/2014/main" id="{56C37D88-9ABE-40FF-9586-1D244FA94DA6}"/>
              </a:ext>
            </a:extLst>
          </p:cNvPr>
          <p:cNvSpPr/>
          <p:nvPr/>
        </p:nvSpPr>
        <p:spPr>
          <a:xfrm>
            <a:off x="9431754" y="5104340"/>
            <a:ext cx="1070493" cy="922839"/>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9" name="Рисунок 38">
            <a:extLst>
              <a:ext uri="{FF2B5EF4-FFF2-40B4-BE49-F238E27FC236}">
                <a16:creationId xmlns="" xmlns:a16="http://schemas.microsoft.com/office/drawing/2014/main" id="{9FF6140F-F7E2-4533-8505-557E45865FD0}"/>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l="19229" t="11648" r="16404" b="5080"/>
          <a:stretch>
            <a:fillRect/>
          </a:stretch>
        </p:blipFill>
        <p:spPr bwMode="auto">
          <a:xfrm>
            <a:off x="10048859" y="4964870"/>
            <a:ext cx="1744408" cy="1503800"/>
          </a:xfrm>
          <a:custGeom>
            <a:avLst/>
            <a:gdLst>
              <a:gd name="connsiteX0" fmla="*/ 375950 w 1744408"/>
              <a:gd name="connsiteY0" fmla="*/ 0 h 1503800"/>
              <a:gd name="connsiteX1" fmla="*/ 1368458 w 1744408"/>
              <a:gd name="connsiteY1" fmla="*/ 0 h 1503800"/>
              <a:gd name="connsiteX2" fmla="*/ 1744408 w 1744408"/>
              <a:gd name="connsiteY2" fmla="*/ 751900 h 1503800"/>
              <a:gd name="connsiteX3" fmla="*/ 1368458 w 1744408"/>
              <a:gd name="connsiteY3" fmla="*/ 1503800 h 1503800"/>
              <a:gd name="connsiteX4" fmla="*/ 375950 w 1744408"/>
              <a:gd name="connsiteY4" fmla="*/ 1503800 h 1503800"/>
              <a:gd name="connsiteX5" fmla="*/ 0 w 1744408"/>
              <a:gd name="connsiteY5" fmla="*/ 751900 h 15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408" h="1503800">
                <a:moveTo>
                  <a:pt x="375950" y="0"/>
                </a:moveTo>
                <a:lnTo>
                  <a:pt x="1368458" y="0"/>
                </a:lnTo>
                <a:lnTo>
                  <a:pt x="1744408" y="751900"/>
                </a:lnTo>
                <a:lnTo>
                  <a:pt x="1368458" y="1503800"/>
                </a:lnTo>
                <a:lnTo>
                  <a:pt x="375950" y="1503800"/>
                </a:lnTo>
                <a:lnTo>
                  <a:pt x="0" y="751900"/>
                </a:ln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574194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627" y="0"/>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976707" y="342336"/>
            <a:ext cx="8307827"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Задачи на 2023 год</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pic>
        <p:nvPicPr>
          <p:cNvPr id="100" name="Рисунок 99">
            <a:extLst>
              <a:ext uri="{FF2B5EF4-FFF2-40B4-BE49-F238E27FC236}">
                <a16:creationId xmlns="" xmlns:a16="http://schemas.microsoft.com/office/drawing/2014/main" id="{7B70E659-732E-4B29-96AA-05D9349E8599}"/>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sp>
        <p:nvSpPr>
          <p:cNvPr id="11" name="Прямоугольник 10">
            <a:extLst>
              <a:ext uri="{FF2B5EF4-FFF2-40B4-BE49-F238E27FC236}">
                <a16:creationId xmlns="" xmlns:a16="http://schemas.microsoft.com/office/drawing/2014/main" id="{D9F92DF1-37A4-4746-BAC4-F31A5030942F}"/>
              </a:ext>
            </a:extLst>
          </p:cNvPr>
          <p:cNvSpPr/>
          <p:nvPr/>
        </p:nvSpPr>
        <p:spPr>
          <a:xfrm>
            <a:off x="854841" y="1364792"/>
            <a:ext cx="8208912" cy="3917996"/>
          </a:xfrm>
          <a:prstGeom prst="rect">
            <a:avLst/>
          </a:prstGeom>
        </p:spPr>
        <p:txBody>
          <a:bodyPr wrap="square">
            <a:spAutoFit/>
          </a:bodyPr>
          <a:lstStyle/>
          <a:p>
            <a:pPr marL="285750" indent="-285750">
              <a:buFontTx/>
              <a:buChar char="-"/>
            </a:pPr>
            <a:r>
              <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выход из капитального ремонта Филиала № 2 и Филиала № 1</a:t>
            </a:r>
            <a:endParaRPr lang="en-US" sz="1400" dirty="0">
              <a:solidFill>
                <a:srgbClr val="1B2E51"/>
              </a:solidFill>
              <a:latin typeface="Verdana" panose="020B0604030504040204" pitchFamily="34" charset="0"/>
              <a:ea typeface="Verdana" panose="020B0604030504040204" pitchFamily="34" charset="0"/>
              <a:cs typeface="Arial" panose="020B0604020202020204" pitchFamily="34" charset="0"/>
            </a:endParaRPr>
          </a:p>
          <a:p>
            <a:pPr marL="285750" indent="-285750">
              <a:buFontTx/>
              <a:buChar char="-"/>
            </a:pPr>
            <a:r>
              <a:rPr lang="ru-RU" alt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повышение эффективности работы медицинской организации</a:t>
            </a:r>
          </a:p>
          <a:p>
            <a:pPr marL="285750" indent="-285750">
              <a:buFontTx/>
              <a:buChar char="-"/>
            </a:pPr>
            <a:r>
              <a:rPr lang="ru-RU" alt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дальнейшее улучшение доступности и качества оказания медицинской помощи </a:t>
            </a:r>
          </a:p>
          <a:p>
            <a:pPr marL="285750" indent="-285750">
              <a:buFontTx/>
              <a:buChar char="-"/>
            </a:pPr>
            <a:r>
              <a:rPr lang="ru-RU" alt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повышение уровня удовлетворенности пациентов при оказании медицинской помощи в поликлинике; </a:t>
            </a:r>
          </a:p>
          <a:p>
            <a:pPr marL="285750" indent="-285750">
              <a:buFontTx/>
              <a:buChar char="-"/>
            </a:pPr>
            <a:r>
              <a:rPr lang="ru-RU" alt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повышение комфортности условий предоставления медицинских услуг; </a:t>
            </a:r>
          </a:p>
          <a:p>
            <a:pPr marL="285750" indent="-285750">
              <a:buFontTx/>
              <a:buChar char="-"/>
            </a:pPr>
            <a:r>
              <a:rPr lang="ru-RU" alt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повышение информированности пациентов; </a:t>
            </a:r>
          </a:p>
          <a:p>
            <a:pPr marL="285750" indent="-285750">
              <a:buFontTx/>
              <a:buChar char="-"/>
            </a:pPr>
            <a:r>
              <a:rPr lang="ru-RU" alt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Раннее выявление злокачественных новообразований</a:t>
            </a:r>
          </a:p>
          <a:p>
            <a:pPr marL="285750" indent="-285750">
              <a:buFontTx/>
              <a:buChar char="-"/>
            </a:pPr>
            <a:r>
              <a:rPr lang="ru-RU" altLang="ru-RU" sz="1400" dirty="0" err="1">
                <a:solidFill>
                  <a:srgbClr val="1B2E51"/>
                </a:solidFill>
                <a:latin typeface="Verdana" panose="020B0604030504040204" pitchFamily="34" charset="0"/>
                <a:ea typeface="Verdana" panose="020B0604030504040204" pitchFamily="34" charset="0"/>
                <a:cs typeface="Arial" panose="020B0604020202020204" pitchFamily="34" charset="0"/>
              </a:rPr>
              <a:t>Проактивное</a:t>
            </a:r>
            <a:r>
              <a:rPr lang="ru-RU" alt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 диспансерное динамическое наблюдение</a:t>
            </a:r>
          </a:p>
          <a:p>
            <a:pPr marL="285750" indent="-285750">
              <a:buFontTx/>
              <a:buChar char="-"/>
            </a:pPr>
            <a:r>
              <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Организация и проведение мероприятий по санитарно-гигиеническому воспитанию населения, пропаганде здорового образа жизни, и реализация программы «Московское долголетие»</a:t>
            </a:r>
          </a:p>
          <a:p>
            <a:pPr marL="285750" indent="-285750">
              <a:buFontTx/>
              <a:buChar char="-"/>
            </a:pPr>
            <a:endParaRPr lang="ru-RU" altLang="ru-RU" sz="1400" dirty="0">
              <a:solidFill>
                <a:srgbClr val="1B2E51"/>
              </a:solidFill>
              <a:latin typeface="Verdana" panose="020B0604030504040204" pitchFamily="34" charset="0"/>
              <a:ea typeface="Verdana" panose="020B0604030504040204" pitchFamily="34" charset="0"/>
              <a:cs typeface="Arial" panose="020B0604020202020204" pitchFamily="34" charset="0"/>
            </a:endParaRPr>
          </a:p>
          <a:p>
            <a:pPr eaLnBrk="1" hangingPunct="1">
              <a:lnSpc>
                <a:spcPct val="90000"/>
              </a:lnSpc>
              <a:buFontTx/>
              <a:buNone/>
            </a:pPr>
            <a:endParaRPr lang="ru-RU" altLang="ru-RU" sz="1400" dirty="0">
              <a:solidFill>
                <a:srgbClr val="1B2E51"/>
              </a:solidFill>
              <a:latin typeface="Verdana" panose="020B0604030504040204" pitchFamily="34" charset="0"/>
              <a:ea typeface="Verdana" panose="020B0604030504040204" pitchFamily="34" charset="0"/>
              <a:cs typeface="Arial" panose="020B0604020202020204" pitchFamily="34" charset="0"/>
            </a:endParaRPr>
          </a:p>
          <a:p>
            <a:pPr>
              <a:lnSpc>
                <a:spcPct val="90000"/>
              </a:lnSpc>
            </a:pPr>
            <a:r>
              <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Ценности Московских поликлиник:</a:t>
            </a:r>
            <a:br>
              <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br>
            <a:r>
              <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Доверие, уважение, доброжелательность, командная работа, профессионализм, </a:t>
            </a:r>
            <a:r>
              <a:rPr lang="ru-RU" sz="1400" dirty="0" err="1">
                <a:solidFill>
                  <a:srgbClr val="1B2E51"/>
                </a:solidFill>
                <a:latin typeface="Verdana" panose="020B0604030504040204" pitchFamily="34" charset="0"/>
                <a:ea typeface="Verdana" panose="020B0604030504040204" pitchFamily="34" charset="0"/>
                <a:cs typeface="Arial" panose="020B0604020202020204" pitchFamily="34" charset="0"/>
              </a:rPr>
              <a:t>пациентоориентировоность</a:t>
            </a:r>
            <a:r>
              <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rPr>
              <a:t>.</a:t>
            </a:r>
          </a:p>
          <a:p>
            <a:pPr eaLnBrk="1" hangingPunct="1">
              <a:lnSpc>
                <a:spcPct val="90000"/>
              </a:lnSpc>
            </a:pPr>
            <a:endParaRPr lang="ru-RU" b="1" dirty="0">
              <a:latin typeface="Tahoma" pitchFamily="34" charset="0"/>
              <a:ea typeface="Tahoma" pitchFamily="34" charset="0"/>
              <a:cs typeface="Tahoma" pitchFamily="34" charset="0"/>
            </a:endParaRPr>
          </a:p>
        </p:txBody>
      </p:sp>
      <p:sp>
        <p:nvSpPr>
          <p:cNvPr id="12" name="Прямоугольник: скругленные углы 11">
            <a:extLst>
              <a:ext uri="{FF2B5EF4-FFF2-40B4-BE49-F238E27FC236}">
                <a16:creationId xmlns="" xmlns:a16="http://schemas.microsoft.com/office/drawing/2014/main" id="{33E7B04E-FBF9-4E43-9653-329311AE05FA}"/>
              </a:ext>
            </a:extLst>
          </p:cNvPr>
          <p:cNvSpPr/>
          <p:nvPr/>
        </p:nvSpPr>
        <p:spPr>
          <a:xfrm>
            <a:off x="854841" y="1215187"/>
            <a:ext cx="8087823" cy="4217206"/>
          </a:xfrm>
          <a:prstGeom prst="roundRect">
            <a:avLst>
              <a:gd name="adj" fmla="val 9652"/>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Шестиугольник 14">
            <a:extLst>
              <a:ext uri="{FF2B5EF4-FFF2-40B4-BE49-F238E27FC236}">
                <a16:creationId xmlns="" xmlns:a16="http://schemas.microsoft.com/office/drawing/2014/main" id="{56C68C19-13AF-46BA-8FB0-D5FE7E4B8157}"/>
              </a:ext>
            </a:extLst>
          </p:cNvPr>
          <p:cNvSpPr/>
          <p:nvPr/>
        </p:nvSpPr>
        <p:spPr>
          <a:xfrm>
            <a:off x="9511225" y="1945706"/>
            <a:ext cx="1131372" cy="975321"/>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0075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4" name="Прямоугольник: скругленные углы 33">
            <a:extLst>
              <a:ext uri="{FF2B5EF4-FFF2-40B4-BE49-F238E27FC236}">
                <a16:creationId xmlns="" xmlns:a16="http://schemas.microsoft.com/office/drawing/2014/main" id="{66302F41-7636-4C90-A689-DD8B1E1A4DD3}"/>
              </a:ext>
            </a:extLst>
          </p:cNvPr>
          <p:cNvSpPr/>
          <p:nvPr/>
        </p:nvSpPr>
        <p:spPr>
          <a:xfrm>
            <a:off x="981197" y="1343730"/>
            <a:ext cx="7224806" cy="2716006"/>
          </a:xfrm>
          <a:prstGeom prst="roundRect">
            <a:avLst>
              <a:gd name="adj" fmla="val 9652"/>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Строительство и капитальны</a:t>
            </a:r>
            <a:r>
              <a:rPr lang="ru-RU" sz="3000" b="1" dirty="0">
                <a:solidFill>
                  <a:srgbClr val="1B2E51"/>
                </a:solidFill>
                <a:latin typeface="Arial" panose="020B0604020202020204" pitchFamily="34" charset="0"/>
                <a:cs typeface="Arial" panose="020B0604020202020204" pitchFamily="34" charset="0"/>
              </a:rPr>
              <a:t>й</a:t>
            </a:r>
            <a:r>
              <a:rPr lang="ru-RU" sz="3000" b="1" i="0" u="none" strike="noStrike" dirty="0">
                <a:solidFill>
                  <a:srgbClr val="1B2E51"/>
                </a:solidFill>
                <a:effectLst/>
                <a:latin typeface="Arial" panose="020B0604020202020204" pitchFamily="34" charset="0"/>
                <a:cs typeface="Arial" panose="020B0604020202020204" pitchFamily="34" charset="0"/>
              </a:rPr>
              <a:t> ремонт</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12" name="TextBox 11">
            <a:extLst>
              <a:ext uri="{FF2B5EF4-FFF2-40B4-BE49-F238E27FC236}">
                <a16:creationId xmlns="" xmlns:a16="http://schemas.microsoft.com/office/drawing/2014/main" id="{513D4E77-7561-48E4-B669-538C98001F55}"/>
              </a:ext>
            </a:extLst>
          </p:cNvPr>
          <p:cNvSpPr txBox="1"/>
          <p:nvPr/>
        </p:nvSpPr>
        <p:spPr>
          <a:xfrm>
            <a:off x="1926530" y="1429059"/>
            <a:ext cx="5279850" cy="374461"/>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Капитальный ремонт поликлиник</a:t>
            </a:r>
            <a:endParaRPr lang="ru-RU" sz="2200" dirty="0">
              <a:solidFill>
                <a:srgbClr val="48BDD7"/>
              </a:solidFill>
              <a:latin typeface="Arial" panose="020B0604020202020204" pitchFamily="34" charset="0"/>
              <a:cs typeface="Arial" panose="020B0604020202020204" pitchFamily="34" charset="0"/>
            </a:endParaRPr>
          </a:p>
        </p:txBody>
      </p:sp>
      <p:grpSp>
        <p:nvGrpSpPr>
          <p:cNvPr id="35" name="Группа 34">
            <a:extLst>
              <a:ext uri="{FF2B5EF4-FFF2-40B4-BE49-F238E27FC236}">
                <a16:creationId xmlns="" xmlns:a16="http://schemas.microsoft.com/office/drawing/2014/main" id="{6DB30998-BC87-47F1-B9FB-EC7A3828690C}"/>
              </a:ext>
            </a:extLst>
          </p:cNvPr>
          <p:cNvGrpSpPr/>
          <p:nvPr/>
        </p:nvGrpSpPr>
        <p:grpSpPr>
          <a:xfrm>
            <a:off x="872916" y="1081710"/>
            <a:ext cx="922838" cy="922838"/>
            <a:chOff x="787623" y="1428528"/>
            <a:chExt cx="787447" cy="787447"/>
          </a:xfrm>
          <a:solidFill>
            <a:srgbClr val="4694DA"/>
          </a:solidFill>
        </p:grpSpPr>
        <p:sp>
          <p:nvSpPr>
            <p:cNvPr id="16" name="Овал 15">
              <a:extLst>
                <a:ext uri="{FF2B5EF4-FFF2-40B4-BE49-F238E27FC236}">
                  <a16:creationId xmlns="" xmlns:a16="http://schemas.microsoft.com/office/drawing/2014/main" id="{93BBEB06-38B7-493C-AA81-5C41348775FE}"/>
                </a:ext>
              </a:extLst>
            </p:cNvPr>
            <p:cNvSpPr/>
            <p:nvPr/>
          </p:nvSpPr>
          <p:spPr>
            <a:xfrm>
              <a:off x="787623" y="1428528"/>
              <a:ext cx="787447" cy="7874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1B2E51"/>
                </a:solidFill>
              </a:endParaRPr>
            </a:p>
          </p:txBody>
        </p:sp>
        <p:pic>
          <p:nvPicPr>
            <p:cNvPr id="18" name="Рисунок 17">
              <a:extLst>
                <a:ext uri="{FF2B5EF4-FFF2-40B4-BE49-F238E27FC236}">
                  <a16:creationId xmlns="" xmlns:a16="http://schemas.microsoft.com/office/drawing/2014/main" id="{99CAC559-E633-4D11-94AA-5DAD306150F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04974" y="1526829"/>
              <a:ext cx="528187" cy="528187"/>
            </a:xfrm>
            <a:prstGeom prst="rect">
              <a:avLst/>
            </a:prstGeom>
            <a:noFill/>
          </p:spPr>
        </p:pic>
      </p:grpSp>
      <p:sp>
        <p:nvSpPr>
          <p:cNvPr id="19" name="Прямоугольник: скругленные углы 18">
            <a:extLst>
              <a:ext uri="{FF2B5EF4-FFF2-40B4-BE49-F238E27FC236}">
                <a16:creationId xmlns="" xmlns:a16="http://schemas.microsoft.com/office/drawing/2014/main" id="{F1CF4A36-31AA-4205-8066-A26392587E3E}"/>
              </a:ext>
            </a:extLst>
          </p:cNvPr>
          <p:cNvSpPr/>
          <p:nvPr/>
        </p:nvSpPr>
        <p:spPr>
          <a:xfrm>
            <a:off x="2035987" y="1831687"/>
            <a:ext cx="4863662" cy="686490"/>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 xmlns:a16="http://schemas.microsoft.com/office/drawing/2014/main" id="{8C49C96E-0A15-4205-A528-92010030770C}"/>
              </a:ext>
            </a:extLst>
          </p:cNvPr>
          <p:cNvSpPr txBox="1"/>
          <p:nvPr/>
        </p:nvSpPr>
        <p:spPr>
          <a:xfrm>
            <a:off x="2586752" y="1914685"/>
            <a:ext cx="4503349" cy="523220"/>
          </a:xfrm>
          <a:prstGeom prst="rect">
            <a:avLst/>
          </a:prstGeom>
          <a:noFill/>
        </p:spPr>
        <p:txBody>
          <a:bodyPr wrap="square" rtlCol="0">
            <a:spAutoFit/>
          </a:bodyPr>
          <a:lstStyle/>
          <a:p>
            <a:r>
              <a:rPr lang="ru-RU" sz="1400" b="1" i="0" u="none" strike="noStrike" dirty="0">
                <a:solidFill>
                  <a:schemeClr val="bg1"/>
                </a:solidFill>
                <a:effectLst/>
                <a:latin typeface="Arial" panose="020B0604020202020204" pitchFamily="34" charset="0"/>
                <a:cs typeface="Arial" panose="020B0604020202020204" pitchFamily="34" charset="0"/>
              </a:rPr>
              <a:t>Самый масштабный проект за всю историю московского здравоохранения</a:t>
            </a:r>
            <a:endParaRPr lang="ru-RU" sz="14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1E891013-9DD9-4D43-A0CF-0927FF49903B}"/>
              </a:ext>
            </a:extLst>
          </p:cNvPr>
          <p:cNvSpPr txBox="1"/>
          <p:nvPr/>
        </p:nvSpPr>
        <p:spPr>
          <a:xfrm>
            <a:off x="2149978" y="1699241"/>
            <a:ext cx="437082" cy="923330"/>
          </a:xfrm>
          <a:prstGeom prst="rect">
            <a:avLst/>
          </a:prstGeom>
          <a:noFill/>
        </p:spPr>
        <p:txBody>
          <a:bodyPr wrap="square" rtlCol="0">
            <a:spAutoFit/>
          </a:bodyPr>
          <a:lstStyle/>
          <a:p>
            <a:r>
              <a:rPr lang="ru-RU" sz="5400" b="1" i="0" u="none" strike="noStrike" dirty="0">
                <a:solidFill>
                  <a:schemeClr val="bg1"/>
                </a:solidFill>
                <a:effectLst/>
                <a:latin typeface="Arial" panose="020B0604020202020204" pitchFamily="34" charset="0"/>
                <a:cs typeface="Arial" panose="020B0604020202020204" pitchFamily="34" charset="0"/>
              </a:rPr>
              <a:t>!</a:t>
            </a:r>
            <a:endParaRPr lang="ru-RU" sz="54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9BAB1C0B-BF51-4E02-A444-7FBD0D28A218}"/>
              </a:ext>
            </a:extLst>
          </p:cNvPr>
          <p:cNvSpPr txBox="1"/>
          <p:nvPr/>
        </p:nvSpPr>
        <p:spPr>
          <a:xfrm>
            <a:off x="1691321" y="2509162"/>
            <a:ext cx="1283764" cy="830997"/>
          </a:xfrm>
          <a:prstGeom prst="rect">
            <a:avLst/>
          </a:prstGeom>
          <a:noFill/>
        </p:spPr>
        <p:txBody>
          <a:bodyPr wrap="square" rtlCol="0">
            <a:spAutoFit/>
          </a:bodyPr>
          <a:lstStyle/>
          <a:p>
            <a:r>
              <a:rPr lang="ru-RU" sz="4800" b="1" i="0" u="none" strike="noStrike" dirty="0">
                <a:solidFill>
                  <a:srgbClr val="4694DA"/>
                </a:solidFill>
                <a:effectLst/>
                <a:latin typeface="Arial" panose="020B0604020202020204" pitchFamily="34" charset="0"/>
                <a:cs typeface="Arial" panose="020B0604020202020204" pitchFamily="34" charset="0"/>
              </a:rPr>
              <a:t>201</a:t>
            </a:r>
            <a:endParaRPr lang="ru-RU" sz="4800" dirty="0">
              <a:solidFill>
                <a:srgbClr val="4694DA"/>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 xmlns:a16="http://schemas.microsoft.com/office/drawing/2014/main" id="{F6EB5857-FCF4-452E-83E0-C2206D5A9371}"/>
              </a:ext>
            </a:extLst>
          </p:cNvPr>
          <p:cNvSpPr txBox="1"/>
          <p:nvPr/>
        </p:nvSpPr>
        <p:spPr>
          <a:xfrm>
            <a:off x="1557746" y="3193687"/>
            <a:ext cx="1527462" cy="246221"/>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здание поликлиник</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25" name="TextBox 24">
            <a:extLst>
              <a:ext uri="{FF2B5EF4-FFF2-40B4-BE49-F238E27FC236}">
                <a16:creationId xmlns="" xmlns:a16="http://schemas.microsoft.com/office/drawing/2014/main" id="{59DCC448-2EB4-4400-A98B-A62001164869}"/>
              </a:ext>
            </a:extLst>
          </p:cNvPr>
          <p:cNvSpPr txBox="1"/>
          <p:nvPr/>
        </p:nvSpPr>
        <p:spPr>
          <a:xfrm>
            <a:off x="3271791" y="3193687"/>
            <a:ext cx="1893761" cy="400110"/>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зданий отремонтированы и принимают пациентов</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grpSp>
        <p:nvGrpSpPr>
          <p:cNvPr id="5" name="Группа 4">
            <a:extLst>
              <a:ext uri="{FF2B5EF4-FFF2-40B4-BE49-F238E27FC236}">
                <a16:creationId xmlns="" xmlns:a16="http://schemas.microsoft.com/office/drawing/2014/main" id="{AEC7F662-53BC-486F-B872-0272D9D33AE0}"/>
              </a:ext>
            </a:extLst>
          </p:cNvPr>
          <p:cNvGrpSpPr/>
          <p:nvPr/>
        </p:nvGrpSpPr>
        <p:grpSpPr>
          <a:xfrm>
            <a:off x="3597454" y="2509156"/>
            <a:ext cx="1321707" cy="830997"/>
            <a:chOff x="2470387" y="2984151"/>
            <a:chExt cx="1321707" cy="830997"/>
          </a:xfrm>
        </p:grpSpPr>
        <p:sp>
          <p:nvSpPr>
            <p:cNvPr id="24" name="TextBox 23">
              <a:extLst>
                <a:ext uri="{FF2B5EF4-FFF2-40B4-BE49-F238E27FC236}">
                  <a16:creationId xmlns="" xmlns:a16="http://schemas.microsoft.com/office/drawing/2014/main" id="{AA7F65E0-2EA7-42C7-BAE6-B6F6A3921527}"/>
                </a:ext>
              </a:extLst>
            </p:cNvPr>
            <p:cNvSpPr txBox="1"/>
            <p:nvPr/>
          </p:nvSpPr>
          <p:spPr>
            <a:xfrm>
              <a:off x="2786050" y="2984151"/>
              <a:ext cx="1006044" cy="830997"/>
            </a:xfrm>
            <a:prstGeom prst="rect">
              <a:avLst/>
            </a:prstGeom>
            <a:noFill/>
          </p:spPr>
          <p:txBody>
            <a:bodyPr wrap="square" rtlCol="0">
              <a:spAutoFit/>
            </a:bodyPr>
            <a:lstStyle/>
            <a:p>
              <a:r>
                <a:rPr lang="ru-RU" sz="4800" b="1" i="0" u="none" strike="noStrike" dirty="0">
                  <a:solidFill>
                    <a:srgbClr val="4694DA"/>
                  </a:solidFill>
                  <a:effectLst/>
                  <a:latin typeface="Arial" panose="020B0604020202020204" pitchFamily="34" charset="0"/>
                  <a:cs typeface="Arial" panose="020B0604020202020204" pitchFamily="34" charset="0"/>
                </a:rPr>
                <a:t>70</a:t>
              </a:r>
              <a:endParaRPr lang="ru-RU" sz="4800" dirty="0">
                <a:solidFill>
                  <a:srgbClr val="4694DA"/>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 xmlns:a16="http://schemas.microsoft.com/office/drawing/2014/main" id="{D92AAEF2-B53C-492F-A76B-D889E9E1D6AC}"/>
                </a:ext>
              </a:extLst>
            </p:cNvPr>
            <p:cNvSpPr txBox="1"/>
            <p:nvPr/>
          </p:nvSpPr>
          <p:spPr>
            <a:xfrm>
              <a:off x="2470387" y="3115607"/>
              <a:ext cx="459938" cy="646331"/>
            </a:xfrm>
            <a:prstGeom prst="rect">
              <a:avLst/>
            </a:prstGeom>
            <a:noFill/>
          </p:spPr>
          <p:txBody>
            <a:bodyPr wrap="square" rtlCol="0">
              <a:spAutoFit/>
            </a:bodyPr>
            <a:lstStyle/>
            <a:p>
              <a:r>
                <a:rPr lang="ru-RU" sz="3600" b="1" i="0" u="none" strike="noStrike" dirty="0">
                  <a:solidFill>
                    <a:srgbClr val="4694DA"/>
                  </a:solidFill>
                  <a:effectLst/>
                  <a:latin typeface="Arial" panose="020B0604020202020204" pitchFamily="34" charset="0"/>
                  <a:cs typeface="Arial" panose="020B0604020202020204" pitchFamily="34" charset="0"/>
                </a:rPr>
                <a:t>&gt;</a:t>
              </a:r>
              <a:endParaRPr lang="ru-RU" sz="5400" dirty="0">
                <a:solidFill>
                  <a:srgbClr val="4694DA"/>
                </a:solidFill>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 xmlns:a16="http://schemas.microsoft.com/office/drawing/2014/main" id="{BD8237B8-6EE9-40AF-8364-FF09226DC310}"/>
              </a:ext>
            </a:extLst>
          </p:cNvPr>
          <p:cNvSpPr txBox="1"/>
          <p:nvPr/>
        </p:nvSpPr>
        <p:spPr>
          <a:xfrm>
            <a:off x="5376484" y="3179563"/>
            <a:ext cx="1778996" cy="400110"/>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поликлиник – активный ремонт</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grpSp>
        <p:nvGrpSpPr>
          <p:cNvPr id="6" name="Группа 5">
            <a:extLst>
              <a:ext uri="{FF2B5EF4-FFF2-40B4-BE49-F238E27FC236}">
                <a16:creationId xmlns="" xmlns:a16="http://schemas.microsoft.com/office/drawing/2014/main" id="{2BDDDA13-4DB2-44E2-BEE7-B17E43A4AEFB}"/>
              </a:ext>
            </a:extLst>
          </p:cNvPr>
          <p:cNvGrpSpPr/>
          <p:nvPr/>
        </p:nvGrpSpPr>
        <p:grpSpPr>
          <a:xfrm>
            <a:off x="5471391" y="2501022"/>
            <a:ext cx="1846937" cy="830997"/>
            <a:chOff x="4058951" y="2984151"/>
            <a:chExt cx="1846937" cy="830997"/>
          </a:xfrm>
        </p:grpSpPr>
        <p:sp>
          <p:nvSpPr>
            <p:cNvPr id="29" name="TextBox 28">
              <a:extLst>
                <a:ext uri="{FF2B5EF4-FFF2-40B4-BE49-F238E27FC236}">
                  <a16:creationId xmlns="" xmlns:a16="http://schemas.microsoft.com/office/drawing/2014/main" id="{229E197F-DBF7-44BC-9439-029647F19061}"/>
                </a:ext>
              </a:extLst>
            </p:cNvPr>
            <p:cNvSpPr txBox="1"/>
            <p:nvPr/>
          </p:nvSpPr>
          <p:spPr>
            <a:xfrm>
              <a:off x="4374613" y="2984151"/>
              <a:ext cx="1531275" cy="830997"/>
            </a:xfrm>
            <a:prstGeom prst="rect">
              <a:avLst/>
            </a:prstGeom>
            <a:noFill/>
          </p:spPr>
          <p:txBody>
            <a:bodyPr wrap="square" rtlCol="0">
              <a:spAutoFit/>
            </a:bodyPr>
            <a:lstStyle/>
            <a:p>
              <a:r>
                <a:rPr lang="ru-RU" sz="4800" b="1" i="0" u="none" strike="noStrike" dirty="0">
                  <a:solidFill>
                    <a:srgbClr val="4694DA"/>
                  </a:solidFill>
                  <a:effectLst/>
                  <a:latin typeface="Arial" panose="020B0604020202020204" pitchFamily="34" charset="0"/>
                  <a:cs typeface="Arial" panose="020B0604020202020204" pitchFamily="34" charset="0"/>
                </a:rPr>
                <a:t>120</a:t>
              </a:r>
              <a:endParaRPr lang="ru-RU" sz="4800" dirty="0">
                <a:solidFill>
                  <a:srgbClr val="4694D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 xmlns:a16="http://schemas.microsoft.com/office/drawing/2014/main" id="{F7A40CA7-B950-4F71-9EEA-A7A2E5768BAD}"/>
                </a:ext>
              </a:extLst>
            </p:cNvPr>
            <p:cNvSpPr txBox="1"/>
            <p:nvPr/>
          </p:nvSpPr>
          <p:spPr>
            <a:xfrm>
              <a:off x="4058951" y="3115607"/>
              <a:ext cx="459938" cy="646331"/>
            </a:xfrm>
            <a:prstGeom prst="rect">
              <a:avLst/>
            </a:prstGeom>
            <a:noFill/>
          </p:spPr>
          <p:txBody>
            <a:bodyPr wrap="square" rtlCol="0">
              <a:spAutoFit/>
            </a:bodyPr>
            <a:lstStyle/>
            <a:p>
              <a:r>
                <a:rPr lang="ru-RU" sz="3600" b="1" i="0" u="none" strike="noStrike" dirty="0">
                  <a:solidFill>
                    <a:srgbClr val="4694DA"/>
                  </a:solidFill>
                  <a:effectLst/>
                  <a:latin typeface="Arial" panose="020B0604020202020204" pitchFamily="34" charset="0"/>
                  <a:cs typeface="Arial" panose="020B0604020202020204" pitchFamily="34" charset="0"/>
                </a:rPr>
                <a:t>&gt;</a:t>
              </a:r>
              <a:endParaRPr lang="ru-RU" sz="5400" dirty="0">
                <a:solidFill>
                  <a:srgbClr val="4694DA"/>
                </a:solidFill>
                <a:latin typeface="Arial" panose="020B0604020202020204" pitchFamily="34" charset="0"/>
                <a:cs typeface="Arial" panose="020B0604020202020204" pitchFamily="34" charset="0"/>
              </a:endParaRPr>
            </a:p>
          </p:txBody>
        </p:sp>
      </p:grpSp>
      <p:sp>
        <p:nvSpPr>
          <p:cNvPr id="33" name="TextBox 32">
            <a:extLst>
              <a:ext uri="{FF2B5EF4-FFF2-40B4-BE49-F238E27FC236}">
                <a16:creationId xmlns="" xmlns:a16="http://schemas.microsoft.com/office/drawing/2014/main" id="{56D51C1A-7905-4BB8-A68F-9F30B6FC0E97}"/>
              </a:ext>
            </a:extLst>
          </p:cNvPr>
          <p:cNvSpPr txBox="1"/>
          <p:nvPr/>
        </p:nvSpPr>
        <p:spPr>
          <a:xfrm>
            <a:off x="1061509" y="3648393"/>
            <a:ext cx="6849017" cy="307777"/>
          </a:xfrm>
          <a:prstGeom prst="rect">
            <a:avLst/>
          </a:prstGeom>
          <a:noFill/>
        </p:spPr>
        <p:txBody>
          <a:bodyPr wrap="square" rtlCol="0">
            <a:spAutoFit/>
          </a:bodyPr>
          <a:lstStyle/>
          <a:p>
            <a:pPr algn="ctr"/>
            <a:r>
              <a:rPr lang="ru-RU" sz="1400" b="1" i="0" u="none" strike="noStrike" dirty="0">
                <a:solidFill>
                  <a:srgbClr val="48BDD7"/>
                </a:solidFill>
                <a:effectLst/>
                <a:latin typeface="Arial" panose="020B0604020202020204" pitchFamily="34" charset="0"/>
                <a:cs typeface="Arial" panose="020B0604020202020204" pitchFamily="34" charset="0"/>
              </a:rPr>
              <a:t>Важный пункт модернизации поликлиник - обновление оборудования</a:t>
            </a:r>
            <a:endParaRPr lang="ru-RU" sz="1400" dirty="0">
              <a:solidFill>
                <a:srgbClr val="48BDD7"/>
              </a:solidFill>
              <a:latin typeface="Arial" panose="020B0604020202020204" pitchFamily="34" charset="0"/>
              <a:cs typeface="Arial" panose="020B0604020202020204" pitchFamily="34" charset="0"/>
            </a:endParaRPr>
          </a:p>
        </p:txBody>
      </p:sp>
      <p:pic>
        <p:nvPicPr>
          <p:cNvPr id="118" name="Рисунок 117">
            <a:extLst>
              <a:ext uri="{FF2B5EF4-FFF2-40B4-BE49-F238E27FC236}">
                <a16:creationId xmlns="" xmlns:a16="http://schemas.microsoft.com/office/drawing/2014/main" id="{33F86456-55E1-4981-A772-7E6DE283E4EB}"/>
              </a:ext>
            </a:extLst>
          </p:cNvPr>
          <p:cNvPicPr>
            <a:picLocks noChangeAspect="1"/>
          </p:cNvPicPr>
          <p:nvPr/>
        </p:nvPicPr>
        <p:blipFill>
          <a:blip r:embed="rId7" cstate="print">
            <a:extLst>
              <a:ext uri="{96DAC541-7B7A-43D3-8B79-37D633B846F1}">
                <asvg:svgBlip xmlns="" xmlns:asvg="http://schemas.microsoft.com/office/drawing/2016/SVG/main" r:embed="rId8"/>
              </a:ext>
            </a:extLst>
          </a:blip>
          <a:stretch>
            <a:fillRect/>
          </a:stretch>
        </p:blipFill>
        <p:spPr>
          <a:xfrm>
            <a:off x="10456152" y="545907"/>
            <a:ext cx="1364438" cy="404418"/>
          </a:xfrm>
          <a:prstGeom prst="rect">
            <a:avLst/>
          </a:prstGeom>
        </p:spPr>
      </p:pic>
      <p:sp>
        <p:nvSpPr>
          <p:cNvPr id="62" name="Прямоугольник: скругленные углы 61">
            <a:extLst>
              <a:ext uri="{FF2B5EF4-FFF2-40B4-BE49-F238E27FC236}">
                <a16:creationId xmlns="" xmlns:a16="http://schemas.microsoft.com/office/drawing/2014/main" id="{0DC5AC3A-B295-4A97-879E-0195A577873A}"/>
              </a:ext>
            </a:extLst>
          </p:cNvPr>
          <p:cNvSpPr/>
          <p:nvPr/>
        </p:nvSpPr>
        <p:spPr>
          <a:xfrm>
            <a:off x="976706" y="4416988"/>
            <a:ext cx="8012841" cy="2052240"/>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 xmlns:a16="http://schemas.microsoft.com/office/drawing/2014/main" id="{A6A33D55-7F1E-44A4-84E0-F8E604CEA0BD}"/>
              </a:ext>
            </a:extLst>
          </p:cNvPr>
          <p:cNvSpPr txBox="1"/>
          <p:nvPr/>
        </p:nvSpPr>
        <p:spPr>
          <a:xfrm>
            <a:off x="1807627" y="4520019"/>
            <a:ext cx="5227794" cy="374461"/>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Строительство новых поликлиник</a:t>
            </a:r>
            <a:endParaRPr lang="ru-RU" sz="2200" dirty="0">
              <a:solidFill>
                <a:srgbClr val="48BDD7"/>
              </a:solidFill>
              <a:latin typeface="Arial" panose="020B0604020202020204" pitchFamily="34" charset="0"/>
              <a:cs typeface="Arial" panose="020B0604020202020204" pitchFamily="34" charset="0"/>
            </a:endParaRPr>
          </a:p>
        </p:txBody>
      </p:sp>
      <p:grpSp>
        <p:nvGrpSpPr>
          <p:cNvPr id="64" name="Группа 63">
            <a:extLst>
              <a:ext uri="{FF2B5EF4-FFF2-40B4-BE49-F238E27FC236}">
                <a16:creationId xmlns="" xmlns:a16="http://schemas.microsoft.com/office/drawing/2014/main" id="{0218AF6A-618F-4DB1-9D57-7EA186C9D764}"/>
              </a:ext>
            </a:extLst>
          </p:cNvPr>
          <p:cNvGrpSpPr/>
          <p:nvPr/>
        </p:nvGrpSpPr>
        <p:grpSpPr>
          <a:xfrm>
            <a:off x="868426" y="4154968"/>
            <a:ext cx="922838" cy="922838"/>
            <a:chOff x="787623" y="1428528"/>
            <a:chExt cx="787447" cy="787447"/>
          </a:xfrm>
          <a:solidFill>
            <a:srgbClr val="4694DA"/>
          </a:solidFill>
        </p:grpSpPr>
        <p:sp>
          <p:nvSpPr>
            <p:cNvPr id="65" name="Овал 64">
              <a:extLst>
                <a:ext uri="{FF2B5EF4-FFF2-40B4-BE49-F238E27FC236}">
                  <a16:creationId xmlns="" xmlns:a16="http://schemas.microsoft.com/office/drawing/2014/main" id="{A3D2652A-F6AC-4EC4-AC93-DBB846E58CEF}"/>
                </a:ext>
              </a:extLst>
            </p:cNvPr>
            <p:cNvSpPr/>
            <p:nvPr/>
          </p:nvSpPr>
          <p:spPr>
            <a:xfrm>
              <a:off x="787623" y="1428528"/>
              <a:ext cx="787447" cy="7874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1B2E51"/>
                </a:solidFill>
              </a:endParaRPr>
            </a:p>
          </p:txBody>
        </p:sp>
        <p:pic>
          <p:nvPicPr>
            <p:cNvPr id="66" name="Рисунок 65">
              <a:extLst>
                <a:ext uri="{FF2B5EF4-FFF2-40B4-BE49-F238E27FC236}">
                  <a16:creationId xmlns="" xmlns:a16="http://schemas.microsoft.com/office/drawing/2014/main" id="{85227EFE-7CA5-4901-8861-E4A770DE37B4}"/>
                </a:ext>
              </a:extLst>
            </p:cNvPr>
            <p:cNvPicPr>
              <a:picLocks noChangeAspect="1"/>
            </p:cNvPicPr>
            <p:nvPr/>
          </p:nvPicPr>
          <p:blipFill>
            <a:blip r:embed="rId9" cstate="print">
              <a:extLst>
                <a:ext uri="{28A0092B-C50C-407E-A947-70E740481C1C}">
                  <a14:useLocalDpi xmlns:a14="http://schemas.microsoft.com/office/drawing/2010/main" xmlns="" val="0"/>
                </a:ext>
              </a:extLst>
            </a:blip>
            <a:srcRect/>
            <a:stretch/>
          </p:blipFill>
          <p:spPr>
            <a:xfrm>
              <a:off x="942901" y="1574644"/>
              <a:ext cx="458696" cy="458696"/>
            </a:xfrm>
            <a:prstGeom prst="rect">
              <a:avLst/>
            </a:prstGeom>
            <a:grpFill/>
          </p:spPr>
        </p:pic>
      </p:grpSp>
      <p:sp>
        <p:nvSpPr>
          <p:cNvPr id="67" name="Прямоугольник: скругленные углы 66">
            <a:extLst>
              <a:ext uri="{FF2B5EF4-FFF2-40B4-BE49-F238E27FC236}">
                <a16:creationId xmlns="" xmlns:a16="http://schemas.microsoft.com/office/drawing/2014/main" id="{20C1C5BA-80D1-4D73-BDDD-FAF9D75D5D61}"/>
              </a:ext>
            </a:extLst>
          </p:cNvPr>
          <p:cNvSpPr/>
          <p:nvPr/>
        </p:nvSpPr>
        <p:spPr>
          <a:xfrm>
            <a:off x="1629446" y="5996844"/>
            <a:ext cx="6838990" cy="373024"/>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 xmlns:a16="http://schemas.microsoft.com/office/drawing/2014/main" id="{B6B36528-253F-4933-A35E-C15A1122D3EE}"/>
              </a:ext>
            </a:extLst>
          </p:cNvPr>
          <p:cNvSpPr txBox="1"/>
          <p:nvPr/>
        </p:nvSpPr>
        <p:spPr>
          <a:xfrm>
            <a:off x="1800515" y="6019039"/>
            <a:ext cx="6455659" cy="307777"/>
          </a:xfrm>
          <a:prstGeom prst="rect">
            <a:avLst/>
          </a:prstGeom>
          <a:noFill/>
        </p:spPr>
        <p:txBody>
          <a:bodyPr wrap="square" rtlCol="0">
            <a:spAutoFit/>
          </a:bodyPr>
          <a:lstStyle/>
          <a:p>
            <a:pPr algn="ctr"/>
            <a:r>
              <a:rPr lang="ru-RU" sz="1400" b="1" i="0" u="none" strike="noStrike" dirty="0">
                <a:solidFill>
                  <a:schemeClr val="bg1"/>
                </a:solidFill>
                <a:effectLst/>
                <a:latin typeface="Arial" panose="020B0604020202020204" pitchFamily="34" charset="0"/>
                <a:cs typeface="Arial" panose="020B0604020202020204" pitchFamily="34" charset="0"/>
              </a:rPr>
              <a:t>Современное цифровое оборудование мирового уровня</a:t>
            </a:r>
            <a:endParaRPr lang="ru-RU" sz="1400" dirty="0">
              <a:solidFill>
                <a:schemeClr val="bg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 xmlns:a16="http://schemas.microsoft.com/office/drawing/2014/main" id="{6A02E331-2A2C-494F-9A7B-133B928460D6}"/>
              </a:ext>
            </a:extLst>
          </p:cNvPr>
          <p:cNvSpPr txBox="1"/>
          <p:nvPr/>
        </p:nvSpPr>
        <p:spPr>
          <a:xfrm>
            <a:off x="1940024" y="4795165"/>
            <a:ext cx="1134378" cy="830997"/>
          </a:xfrm>
          <a:prstGeom prst="rect">
            <a:avLst/>
          </a:prstGeom>
          <a:noFill/>
        </p:spPr>
        <p:txBody>
          <a:bodyPr wrap="square" rtlCol="0">
            <a:spAutoFit/>
          </a:bodyPr>
          <a:lstStyle/>
          <a:p>
            <a:r>
              <a:rPr lang="ru-RU" sz="4800" b="1" i="0" u="none" strike="noStrike" dirty="0">
                <a:solidFill>
                  <a:srgbClr val="4694DA"/>
                </a:solidFill>
                <a:effectLst/>
                <a:latin typeface="Arial" panose="020B0604020202020204" pitchFamily="34" charset="0"/>
                <a:cs typeface="Arial" panose="020B0604020202020204" pitchFamily="34" charset="0"/>
              </a:rPr>
              <a:t>32</a:t>
            </a:r>
            <a:endParaRPr lang="ru-RU" sz="4800" dirty="0">
              <a:solidFill>
                <a:srgbClr val="4694DA"/>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 xmlns:a16="http://schemas.microsoft.com/office/drawing/2014/main" id="{C37A8BC6-E4C7-42BB-B029-803569FCF4D6}"/>
              </a:ext>
            </a:extLst>
          </p:cNvPr>
          <p:cNvSpPr txBox="1"/>
          <p:nvPr/>
        </p:nvSpPr>
        <p:spPr>
          <a:xfrm>
            <a:off x="1589112" y="5476014"/>
            <a:ext cx="1563617" cy="400110"/>
          </a:xfrm>
          <a:prstGeom prst="rect">
            <a:avLst/>
          </a:prstGeom>
          <a:noFill/>
        </p:spPr>
        <p:txBody>
          <a:bodyPr wrap="square" rtlCol="0">
            <a:spAutoFit/>
          </a:bodyPr>
          <a:lstStyle/>
          <a:p>
            <a:pPr algn="ctr"/>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новые поликлиники до конца 2024 г.</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75" name="TextBox 74">
            <a:extLst>
              <a:ext uri="{FF2B5EF4-FFF2-40B4-BE49-F238E27FC236}">
                <a16:creationId xmlns="" xmlns:a16="http://schemas.microsoft.com/office/drawing/2014/main" id="{79C8620F-5FB5-48DE-9070-D4A20A180B66}"/>
              </a:ext>
            </a:extLst>
          </p:cNvPr>
          <p:cNvSpPr txBox="1"/>
          <p:nvPr/>
        </p:nvSpPr>
        <p:spPr>
          <a:xfrm>
            <a:off x="2999338" y="4913843"/>
            <a:ext cx="5706720" cy="307777"/>
          </a:xfrm>
          <a:prstGeom prst="rect">
            <a:avLst/>
          </a:prstGeom>
          <a:noFill/>
        </p:spPr>
        <p:txBody>
          <a:bodyPr wrap="square" rtlCol="0">
            <a:spAutoFit/>
          </a:bodyPr>
          <a:lstStyle/>
          <a:p>
            <a:pPr algn="ctr"/>
            <a:r>
              <a:rPr lang="ru-RU" sz="1400" b="1" i="0" u="none" strike="noStrike" dirty="0">
                <a:solidFill>
                  <a:srgbClr val="4694DA"/>
                </a:solidFill>
                <a:effectLst/>
                <a:latin typeface="Arial" panose="020B0604020202020204" pitchFamily="34" charset="0"/>
                <a:cs typeface="Arial" panose="020B0604020202020204" pitchFamily="34" charset="0"/>
              </a:rPr>
              <a:t>Новые подходы для получения качественной медпомощи: </a:t>
            </a:r>
            <a:endParaRPr lang="ru-RU" sz="1400" dirty="0">
              <a:solidFill>
                <a:srgbClr val="4694DA"/>
              </a:solidFill>
              <a:latin typeface="Arial" panose="020B0604020202020204" pitchFamily="34" charset="0"/>
              <a:cs typeface="Arial" panose="020B0604020202020204" pitchFamily="34" charset="0"/>
            </a:endParaRPr>
          </a:p>
        </p:txBody>
      </p:sp>
      <p:grpSp>
        <p:nvGrpSpPr>
          <p:cNvPr id="76" name="Группа 75">
            <a:extLst>
              <a:ext uri="{FF2B5EF4-FFF2-40B4-BE49-F238E27FC236}">
                <a16:creationId xmlns="" xmlns:a16="http://schemas.microsoft.com/office/drawing/2014/main" id="{B26298D7-2A60-44C6-AA12-90871B45B18D}"/>
              </a:ext>
            </a:extLst>
          </p:cNvPr>
          <p:cNvGrpSpPr/>
          <p:nvPr/>
        </p:nvGrpSpPr>
        <p:grpSpPr>
          <a:xfrm>
            <a:off x="3867078" y="5265110"/>
            <a:ext cx="584092" cy="591012"/>
            <a:chOff x="6217285" y="4406880"/>
            <a:chExt cx="584092" cy="591012"/>
          </a:xfrm>
        </p:grpSpPr>
        <p:sp>
          <p:nvSpPr>
            <p:cNvPr id="77" name="Овал 76">
              <a:extLst>
                <a:ext uri="{FF2B5EF4-FFF2-40B4-BE49-F238E27FC236}">
                  <a16:creationId xmlns="" xmlns:a16="http://schemas.microsoft.com/office/drawing/2014/main" id="{D963A27D-33A1-4E9E-9C97-9987452D446D}"/>
                </a:ext>
              </a:extLst>
            </p:cNvPr>
            <p:cNvSpPr/>
            <p:nvPr/>
          </p:nvSpPr>
          <p:spPr>
            <a:xfrm>
              <a:off x="6236682" y="4406880"/>
              <a:ext cx="564695" cy="564695"/>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0" name="Рисунок 79">
              <a:extLst>
                <a:ext uri="{FF2B5EF4-FFF2-40B4-BE49-F238E27FC236}">
                  <a16:creationId xmlns="" xmlns:a16="http://schemas.microsoft.com/office/drawing/2014/main" id="{BB3D11EA-758E-48AB-B31B-5E19D1F55254}"/>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217285" y="4515829"/>
              <a:ext cx="482063" cy="482063"/>
            </a:xfrm>
            <a:prstGeom prst="rect">
              <a:avLst/>
            </a:prstGeom>
          </p:spPr>
        </p:pic>
      </p:grpSp>
      <p:sp>
        <p:nvSpPr>
          <p:cNvPr id="81" name="TextBox 80">
            <a:extLst>
              <a:ext uri="{FF2B5EF4-FFF2-40B4-BE49-F238E27FC236}">
                <a16:creationId xmlns="" xmlns:a16="http://schemas.microsoft.com/office/drawing/2014/main" id="{0C751D9C-ED83-4690-92CA-95463E1D363F}"/>
              </a:ext>
            </a:extLst>
          </p:cNvPr>
          <p:cNvSpPr txBox="1"/>
          <p:nvPr/>
        </p:nvSpPr>
        <p:spPr>
          <a:xfrm>
            <a:off x="4502793" y="5345630"/>
            <a:ext cx="1486889" cy="400110"/>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цифровые сервисы и новые алгоритмы</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grpSp>
        <p:nvGrpSpPr>
          <p:cNvPr id="85" name="Группа 84">
            <a:extLst>
              <a:ext uri="{FF2B5EF4-FFF2-40B4-BE49-F238E27FC236}">
                <a16:creationId xmlns="" xmlns:a16="http://schemas.microsoft.com/office/drawing/2014/main" id="{549EE9DD-E18E-44B1-86FB-27636F6293EC}"/>
              </a:ext>
            </a:extLst>
          </p:cNvPr>
          <p:cNvGrpSpPr/>
          <p:nvPr/>
        </p:nvGrpSpPr>
        <p:grpSpPr>
          <a:xfrm>
            <a:off x="6361680" y="5231616"/>
            <a:ext cx="574110" cy="615104"/>
            <a:chOff x="8517273" y="4402955"/>
            <a:chExt cx="574110" cy="615104"/>
          </a:xfrm>
        </p:grpSpPr>
        <p:sp>
          <p:nvSpPr>
            <p:cNvPr id="89" name="Овал 88">
              <a:extLst>
                <a:ext uri="{FF2B5EF4-FFF2-40B4-BE49-F238E27FC236}">
                  <a16:creationId xmlns="" xmlns:a16="http://schemas.microsoft.com/office/drawing/2014/main" id="{3B6A87B1-94CD-4B70-910B-56C8984801B3}"/>
                </a:ext>
              </a:extLst>
            </p:cNvPr>
            <p:cNvSpPr/>
            <p:nvPr/>
          </p:nvSpPr>
          <p:spPr>
            <a:xfrm>
              <a:off x="8526688" y="4402955"/>
              <a:ext cx="564695" cy="564695"/>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0" name="Рисунок 89">
              <a:extLst>
                <a:ext uri="{FF2B5EF4-FFF2-40B4-BE49-F238E27FC236}">
                  <a16:creationId xmlns="" xmlns:a16="http://schemas.microsoft.com/office/drawing/2014/main" id="{B8141D9E-E922-4EC1-A16B-73314DF0B55B}"/>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517273" y="4496179"/>
              <a:ext cx="521880" cy="521880"/>
            </a:xfrm>
            <a:prstGeom prst="rect">
              <a:avLst/>
            </a:prstGeom>
          </p:spPr>
        </p:pic>
      </p:grpSp>
      <p:sp>
        <p:nvSpPr>
          <p:cNvPr id="95" name="TextBox 94">
            <a:extLst>
              <a:ext uri="{FF2B5EF4-FFF2-40B4-BE49-F238E27FC236}">
                <a16:creationId xmlns="" xmlns:a16="http://schemas.microsoft.com/office/drawing/2014/main" id="{189CFB57-766F-4F44-A427-13E23E50AAC8}"/>
              </a:ext>
            </a:extLst>
          </p:cNvPr>
          <p:cNvSpPr txBox="1"/>
          <p:nvPr/>
        </p:nvSpPr>
        <p:spPr>
          <a:xfrm>
            <a:off x="6991841" y="5296647"/>
            <a:ext cx="1188547" cy="400110"/>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комфортные условия</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53" name="Рисунок 52">
            <a:extLst>
              <a:ext uri="{FF2B5EF4-FFF2-40B4-BE49-F238E27FC236}">
                <a16:creationId xmlns="" xmlns:a16="http://schemas.microsoft.com/office/drawing/2014/main" id="{3C654AD4-48E2-4E4D-867A-BA235A0CDD44}"/>
              </a:ext>
            </a:extLst>
          </p:cNvPr>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25001" t="2163" r="1694" b="3003"/>
          <a:stretch/>
        </p:blipFill>
        <p:spPr bwMode="auto">
          <a:xfrm>
            <a:off x="7413414" y="1439815"/>
            <a:ext cx="1755322" cy="1513209"/>
          </a:xfrm>
          <a:custGeom>
            <a:avLst/>
            <a:gdLst>
              <a:gd name="connsiteX0" fmla="*/ 378302 w 1755322"/>
              <a:gd name="connsiteY0" fmla="*/ 0 h 1513209"/>
              <a:gd name="connsiteX1" fmla="*/ 1377020 w 1755322"/>
              <a:gd name="connsiteY1" fmla="*/ 0 h 1513209"/>
              <a:gd name="connsiteX2" fmla="*/ 1755322 w 1755322"/>
              <a:gd name="connsiteY2" fmla="*/ 756605 h 1513209"/>
              <a:gd name="connsiteX3" fmla="*/ 1377020 w 1755322"/>
              <a:gd name="connsiteY3" fmla="*/ 1513209 h 1513209"/>
              <a:gd name="connsiteX4" fmla="*/ 378302 w 1755322"/>
              <a:gd name="connsiteY4" fmla="*/ 1513209 h 1513209"/>
              <a:gd name="connsiteX5" fmla="*/ 0 w 1755322"/>
              <a:gd name="connsiteY5" fmla="*/ 756605 h 15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322" h="1513209">
                <a:moveTo>
                  <a:pt x="378302" y="0"/>
                </a:moveTo>
                <a:lnTo>
                  <a:pt x="1377020" y="0"/>
                </a:lnTo>
                <a:lnTo>
                  <a:pt x="1755322" y="756605"/>
                </a:lnTo>
                <a:lnTo>
                  <a:pt x="1377020" y="1513209"/>
                </a:lnTo>
                <a:lnTo>
                  <a:pt x="378302" y="1513209"/>
                </a:lnTo>
                <a:lnTo>
                  <a:pt x="0" y="756605"/>
                </a:lnTo>
                <a:close/>
              </a:path>
            </a:pathLst>
          </a:custGeom>
          <a:noFill/>
          <a:extLst>
            <a:ext uri="{909E8E84-426E-40DD-AFC4-6F175D3DCCD1}">
              <a14:hiddenFill xmlns:a14="http://schemas.microsoft.com/office/drawing/2010/main" xmlns="">
                <a:solidFill>
                  <a:srgbClr val="FFFFFF"/>
                </a:solidFill>
              </a14:hiddenFill>
            </a:ext>
          </a:extLst>
        </p:spPr>
      </p:pic>
      <p:pic>
        <p:nvPicPr>
          <p:cNvPr id="57" name="Рисунок 56">
            <a:extLst>
              <a:ext uri="{FF2B5EF4-FFF2-40B4-BE49-F238E27FC236}">
                <a16:creationId xmlns="" xmlns:a16="http://schemas.microsoft.com/office/drawing/2014/main" id="{335E9F3A-A432-4E74-B91E-C367CCE1AD19}"/>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l="19229" t="11648" r="16404" b="5080"/>
          <a:stretch>
            <a:fillRect/>
          </a:stretch>
        </p:blipFill>
        <p:spPr bwMode="auto">
          <a:xfrm>
            <a:off x="10048859" y="4964870"/>
            <a:ext cx="1744408" cy="1503800"/>
          </a:xfrm>
          <a:custGeom>
            <a:avLst/>
            <a:gdLst>
              <a:gd name="connsiteX0" fmla="*/ 375950 w 1744408"/>
              <a:gd name="connsiteY0" fmla="*/ 0 h 1503800"/>
              <a:gd name="connsiteX1" fmla="*/ 1368458 w 1744408"/>
              <a:gd name="connsiteY1" fmla="*/ 0 h 1503800"/>
              <a:gd name="connsiteX2" fmla="*/ 1744408 w 1744408"/>
              <a:gd name="connsiteY2" fmla="*/ 751900 h 1503800"/>
              <a:gd name="connsiteX3" fmla="*/ 1368458 w 1744408"/>
              <a:gd name="connsiteY3" fmla="*/ 1503800 h 1503800"/>
              <a:gd name="connsiteX4" fmla="*/ 375950 w 1744408"/>
              <a:gd name="connsiteY4" fmla="*/ 1503800 h 1503800"/>
              <a:gd name="connsiteX5" fmla="*/ 0 w 1744408"/>
              <a:gd name="connsiteY5" fmla="*/ 751900 h 15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408" h="1503800">
                <a:moveTo>
                  <a:pt x="375950" y="0"/>
                </a:moveTo>
                <a:lnTo>
                  <a:pt x="1368458" y="0"/>
                </a:lnTo>
                <a:lnTo>
                  <a:pt x="1744408" y="751900"/>
                </a:lnTo>
                <a:lnTo>
                  <a:pt x="1368458" y="1503800"/>
                </a:lnTo>
                <a:lnTo>
                  <a:pt x="375950" y="1503800"/>
                </a:lnTo>
                <a:lnTo>
                  <a:pt x="0" y="751900"/>
                </a:lnTo>
                <a:close/>
              </a:path>
            </a:pathLst>
          </a:custGeom>
          <a:noFill/>
          <a:extLst>
            <a:ext uri="{909E8E84-426E-40DD-AFC4-6F175D3DCCD1}">
              <a14:hiddenFill xmlns:a14="http://schemas.microsoft.com/office/drawing/2010/main" xmlns="">
                <a:solidFill>
                  <a:srgbClr val="FFFFFF"/>
                </a:solidFill>
              </a14:hiddenFill>
            </a:ext>
          </a:extLst>
        </p:spPr>
      </p:pic>
      <p:sp>
        <p:nvSpPr>
          <p:cNvPr id="106" name="Шестиугольник 105">
            <a:extLst>
              <a:ext uri="{FF2B5EF4-FFF2-40B4-BE49-F238E27FC236}">
                <a16:creationId xmlns="" xmlns:a16="http://schemas.microsoft.com/office/drawing/2014/main" id="{2CEBEE71-482A-4DC5-8F4A-31113D882453}"/>
              </a:ext>
            </a:extLst>
          </p:cNvPr>
          <p:cNvSpPr/>
          <p:nvPr/>
        </p:nvSpPr>
        <p:spPr>
          <a:xfrm>
            <a:off x="9431754" y="5104340"/>
            <a:ext cx="1070493" cy="922839"/>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Рисунок 51">
            <a:extLst>
              <a:ext uri="{FF2B5EF4-FFF2-40B4-BE49-F238E27FC236}">
                <a16:creationId xmlns="" xmlns:a16="http://schemas.microsoft.com/office/drawing/2014/main" id="{5515DA13-6450-434A-9116-B5573A685882}"/>
              </a:ext>
            </a:extLst>
          </p:cNvPr>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l="3018" t="268" r="21141" b="1616"/>
          <a:stretch/>
        </p:blipFill>
        <p:spPr bwMode="auto">
          <a:xfrm>
            <a:off x="8602547" y="2031018"/>
            <a:ext cx="3325450" cy="2866765"/>
          </a:xfrm>
          <a:custGeom>
            <a:avLst/>
            <a:gdLst>
              <a:gd name="connsiteX0" fmla="*/ 716692 w 3325450"/>
              <a:gd name="connsiteY0" fmla="*/ 0 h 2866765"/>
              <a:gd name="connsiteX1" fmla="*/ 2608758 w 3325450"/>
              <a:gd name="connsiteY1" fmla="*/ 0 h 2866765"/>
              <a:gd name="connsiteX2" fmla="*/ 3325450 w 3325450"/>
              <a:gd name="connsiteY2" fmla="*/ 1433383 h 2866765"/>
              <a:gd name="connsiteX3" fmla="*/ 2608758 w 3325450"/>
              <a:gd name="connsiteY3" fmla="*/ 2866765 h 2866765"/>
              <a:gd name="connsiteX4" fmla="*/ 716692 w 3325450"/>
              <a:gd name="connsiteY4" fmla="*/ 2866765 h 2866765"/>
              <a:gd name="connsiteX5" fmla="*/ 0 w 3325450"/>
              <a:gd name="connsiteY5" fmla="*/ 1433383 h 28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5450" h="2866765">
                <a:moveTo>
                  <a:pt x="716692" y="0"/>
                </a:moveTo>
                <a:lnTo>
                  <a:pt x="2608758" y="0"/>
                </a:lnTo>
                <a:lnTo>
                  <a:pt x="3325450" y="1433383"/>
                </a:lnTo>
                <a:lnTo>
                  <a:pt x="2608758" y="2866765"/>
                </a:lnTo>
                <a:lnTo>
                  <a:pt x="716692" y="2866765"/>
                </a:lnTo>
                <a:lnTo>
                  <a:pt x="0" y="1433383"/>
                </a:lnTo>
                <a:close/>
              </a:path>
            </a:pathLst>
          </a:custGeom>
          <a:noFill/>
          <a:extLst>
            <a:ext uri="{909E8E84-426E-40DD-AFC4-6F175D3DCCD1}">
              <a14:hiddenFill xmlns:a14="http://schemas.microsoft.com/office/drawing/2010/main" xmlns="">
                <a:solidFill>
                  <a:srgbClr val="FFFFFF"/>
                </a:solidFill>
              </a14:hiddenFill>
            </a:ext>
          </a:extLst>
        </p:spPr>
      </p:pic>
      <p:sp>
        <p:nvSpPr>
          <p:cNvPr id="107" name="Шестиугольник 106">
            <a:extLst>
              <a:ext uri="{FF2B5EF4-FFF2-40B4-BE49-F238E27FC236}">
                <a16:creationId xmlns="" xmlns:a16="http://schemas.microsoft.com/office/drawing/2014/main" id="{5EC37209-4C44-4E5F-A79D-40840ECFBB80}"/>
              </a:ext>
            </a:extLst>
          </p:cNvPr>
          <p:cNvSpPr/>
          <p:nvPr/>
        </p:nvSpPr>
        <p:spPr>
          <a:xfrm>
            <a:off x="9136880" y="1594116"/>
            <a:ext cx="743720" cy="641138"/>
          </a:xfrm>
          <a:prstGeom prst="hexagon">
            <a:avLst/>
          </a:prstGeom>
          <a:noFill/>
          <a:ln w="12700">
            <a:solidFill>
              <a:schemeClr val="bg1">
                <a:lumMod val="7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6078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Прямоугольник: скругленные углы 85">
            <a:extLst>
              <a:ext uri="{FF2B5EF4-FFF2-40B4-BE49-F238E27FC236}">
                <a16:creationId xmlns="" xmlns:a16="http://schemas.microsoft.com/office/drawing/2014/main" id="{59B05841-C0B0-48ED-A84E-4011A83A63FD}"/>
              </a:ext>
            </a:extLst>
          </p:cNvPr>
          <p:cNvSpPr/>
          <p:nvPr/>
        </p:nvSpPr>
        <p:spPr>
          <a:xfrm>
            <a:off x="953638" y="4597546"/>
            <a:ext cx="8012841" cy="2052240"/>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Строительство и капитальны</a:t>
            </a:r>
            <a:r>
              <a:rPr lang="ru-RU" sz="3000" b="1" dirty="0">
                <a:solidFill>
                  <a:srgbClr val="1B2E51"/>
                </a:solidFill>
                <a:latin typeface="Arial" panose="020B0604020202020204" pitchFamily="34" charset="0"/>
                <a:cs typeface="Arial" panose="020B0604020202020204" pitchFamily="34" charset="0"/>
              </a:rPr>
              <a:t>й</a:t>
            </a:r>
            <a:r>
              <a:rPr lang="ru-RU" sz="3000" b="1" i="0" u="none" strike="noStrike" dirty="0">
                <a:solidFill>
                  <a:srgbClr val="1B2E51"/>
                </a:solidFill>
                <a:effectLst/>
                <a:latin typeface="Arial" panose="020B0604020202020204" pitchFamily="34" charset="0"/>
                <a:cs typeface="Arial" panose="020B0604020202020204" pitchFamily="34" charset="0"/>
              </a:rPr>
              <a:t> ремонт</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21" name="TextBox 20">
            <a:extLst>
              <a:ext uri="{FF2B5EF4-FFF2-40B4-BE49-F238E27FC236}">
                <a16:creationId xmlns="" xmlns:a16="http://schemas.microsoft.com/office/drawing/2014/main" id="{1E891013-9DD9-4D43-A0CF-0927FF49903B}"/>
              </a:ext>
            </a:extLst>
          </p:cNvPr>
          <p:cNvSpPr txBox="1"/>
          <p:nvPr/>
        </p:nvSpPr>
        <p:spPr>
          <a:xfrm>
            <a:off x="2149978" y="1699241"/>
            <a:ext cx="437082" cy="923330"/>
          </a:xfrm>
          <a:prstGeom prst="rect">
            <a:avLst/>
          </a:prstGeom>
          <a:noFill/>
        </p:spPr>
        <p:txBody>
          <a:bodyPr wrap="square" rtlCol="0">
            <a:spAutoFit/>
          </a:bodyPr>
          <a:lstStyle/>
          <a:p>
            <a:r>
              <a:rPr lang="ru-RU" sz="5400" b="1" i="0" u="none" strike="noStrike" dirty="0">
                <a:solidFill>
                  <a:schemeClr val="bg1"/>
                </a:solidFill>
                <a:effectLst/>
                <a:latin typeface="Arial" panose="020B0604020202020204" pitchFamily="34" charset="0"/>
                <a:cs typeface="Arial" panose="020B0604020202020204" pitchFamily="34" charset="0"/>
              </a:rPr>
              <a:t>!</a:t>
            </a:r>
            <a:endParaRPr lang="ru-RU" sz="5400" dirty="0">
              <a:solidFill>
                <a:schemeClr val="bg1"/>
              </a:solidFill>
              <a:latin typeface="Arial" panose="020B0604020202020204" pitchFamily="34" charset="0"/>
              <a:cs typeface="Arial" panose="020B0604020202020204" pitchFamily="34" charset="0"/>
            </a:endParaRPr>
          </a:p>
        </p:txBody>
      </p:sp>
      <p:pic>
        <p:nvPicPr>
          <p:cNvPr id="118" name="Рисунок 117">
            <a:extLst>
              <a:ext uri="{FF2B5EF4-FFF2-40B4-BE49-F238E27FC236}">
                <a16:creationId xmlns="" xmlns:a16="http://schemas.microsoft.com/office/drawing/2014/main" id="{33F86456-55E1-4981-A772-7E6DE283E4EB}"/>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sp>
        <p:nvSpPr>
          <p:cNvPr id="107" name="Шестиугольник 106">
            <a:extLst>
              <a:ext uri="{FF2B5EF4-FFF2-40B4-BE49-F238E27FC236}">
                <a16:creationId xmlns="" xmlns:a16="http://schemas.microsoft.com/office/drawing/2014/main" id="{5EC37209-4C44-4E5F-A79D-40840ECFBB80}"/>
              </a:ext>
            </a:extLst>
          </p:cNvPr>
          <p:cNvSpPr/>
          <p:nvPr/>
        </p:nvSpPr>
        <p:spPr>
          <a:xfrm>
            <a:off x="9136880" y="1594116"/>
            <a:ext cx="743720" cy="641138"/>
          </a:xfrm>
          <a:prstGeom prst="hexagon">
            <a:avLst/>
          </a:prstGeom>
          <a:noFill/>
          <a:ln w="12700">
            <a:solidFill>
              <a:schemeClr val="bg1">
                <a:lumMod val="7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 name="Рисунок 50">
            <a:extLst>
              <a:ext uri="{FF2B5EF4-FFF2-40B4-BE49-F238E27FC236}">
                <a16:creationId xmlns="" xmlns:a16="http://schemas.microsoft.com/office/drawing/2014/main" id="{E49A99ED-CC37-4373-B987-79A567AECABB}"/>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139981" y="1798852"/>
            <a:ext cx="1522783" cy="1243855"/>
          </a:xfrm>
          <a:custGeom>
            <a:avLst/>
            <a:gdLst>
              <a:gd name="connsiteX0" fmla="*/ 375950 w 1744408"/>
              <a:gd name="connsiteY0" fmla="*/ 0 h 1503800"/>
              <a:gd name="connsiteX1" fmla="*/ 1368458 w 1744408"/>
              <a:gd name="connsiteY1" fmla="*/ 0 h 1503800"/>
              <a:gd name="connsiteX2" fmla="*/ 1744408 w 1744408"/>
              <a:gd name="connsiteY2" fmla="*/ 751900 h 1503800"/>
              <a:gd name="connsiteX3" fmla="*/ 1368458 w 1744408"/>
              <a:gd name="connsiteY3" fmla="*/ 1503800 h 1503800"/>
              <a:gd name="connsiteX4" fmla="*/ 375950 w 1744408"/>
              <a:gd name="connsiteY4" fmla="*/ 1503800 h 1503800"/>
              <a:gd name="connsiteX5" fmla="*/ 0 w 1744408"/>
              <a:gd name="connsiteY5" fmla="*/ 751900 h 15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408" h="1503800">
                <a:moveTo>
                  <a:pt x="375950" y="0"/>
                </a:moveTo>
                <a:lnTo>
                  <a:pt x="1368458" y="0"/>
                </a:lnTo>
                <a:lnTo>
                  <a:pt x="1744408" y="751900"/>
                </a:lnTo>
                <a:lnTo>
                  <a:pt x="1368458" y="1503800"/>
                </a:lnTo>
                <a:lnTo>
                  <a:pt x="375950" y="1503800"/>
                </a:lnTo>
                <a:lnTo>
                  <a:pt x="0" y="751900"/>
                </a:lnTo>
                <a:close/>
              </a:path>
            </a:pathLst>
          </a:custGeom>
          <a:noFill/>
        </p:spPr>
      </p:pic>
      <p:pic>
        <p:nvPicPr>
          <p:cNvPr id="54" name="Рисунок 53">
            <a:extLst>
              <a:ext uri="{FF2B5EF4-FFF2-40B4-BE49-F238E27FC236}">
                <a16:creationId xmlns="" xmlns:a16="http://schemas.microsoft.com/office/drawing/2014/main" id="{5A08C379-ABEB-4FE5-8259-ECE3D4CDE831}"/>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325271" y="3011958"/>
            <a:ext cx="1626200" cy="1183721"/>
          </a:xfrm>
          <a:custGeom>
            <a:avLst/>
            <a:gdLst>
              <a:gd name="connsiteX0" fmla="*/ 375950 w 1744408"/>
              <a:gd name="connsiteY0" fmla="*/ 0 h 1503800"/>
              <a:gd name="connsiteX1" fmla="*/ 1368458 w 1744408"/>
              <a:gd name="connsiteY1" fmla="*/ 0 h 1503800"/>
              <a:gd name="connsiteX2" fmla="*/ 1744408 w 1744408"/>
              <a:gd name="connsiteY2" fmla="*/ 751900 h 1503800"/>
              <a:gd name="connsiteX3" fmla="*/ 1368458 w 1744408"/>
              <a:gd name="connsiteY3" fmla="*/ 1503800 h 1503800"/>
              <a:gd name="connsiteX4" fmla="*/ 375950 w 1744408"/>
              <a:gd name="connsiteY4" fmla="*/ 1503800 h 1503800"/>
              <a:gd name="connsiteX5" fmla="*/ 0 w 1744408"/>
              <a:gd name="connsiteY5" fmla="*/ 751900 h 15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408" h="1503800">
                <a:moveTo>
                  <a:pt x="375950" y="0"/>
                </a:moveTo>
                <a:lnTo>
                  <a:pt x="1368458" y="0"/>
                </a:lnTo>
                <a:lnTo>
                  <a:pt x="1744408" y="751900"/>
                </a:lnTo>
                <a:lnTo>
                  <a:pt x="1368458" y="1503800"/>
                </a:lnTo>
                <a:lnTo>
                  <a:pt x="375950" y="1503800"/>
                </a:lnTo>
                <a:lnTo>
                  <a:pt x="0" y="751900"/>
                </a:lnTo>
                <a:close/>
              </a:path>
            </a:pathLst>
          </a:custGeom>
          <a:noFill/>
        </p:spPr>
      </p:pic>
      <p:pic>
        <p:nvPicPr>
          <p:cNvPr id="55" name="Рисунок 54">
            <a:extLst>
              <a:ext uri="{FF2B5EF4-FFF2-40B4-BE49-F238E27FC236}">
                <a16:creationId xmlns="" xmlns:a16="http://schemas.microsoft.com/office/drawing/2014/main" id="{1301AD61-A708-46BC-9BB1-3306118B7741}"/>
              </a:ext>
            </a:extLst>
          </p:cNvPr>
          <p:cNvPicPr>
            <a:picLocks noChangeAspect="1"/>
          </p:cNvPicPr>
          <p:nvPr/>
        </p:nvPicPr>
        <p:blipFill>
          <a:blip r:embed="rId10" cstate="print"/>
          <a:stretch>
            <a:fillRect/>
          </a:stretch>
        </p:blipFill>
        <p:spPr>
          <a:xfrm>
            <a:off x="7762546" y="4689024"/>
            <a:ext cx="2204454" cy="1653340"/>
          </a:xfrm>
          <a:custGeom>
            <a:avLst/>
            <a:gdLst>
              <a:gd name="connsiteX0" fmla="*/ 375950 w 1744408"/>
              <a:gd name="connsiteY0" fmla="*/ 0 h 1503800"/>
              <a:gd name="connsiteX1" fmla="*/ 1368458 w 1744408"/>
              <a:gd name="connsiteY1" fmla="*/ 0 h 1503800"/>
              <a:gd name="connsiteX2" fmla="*/ 1744408 w 1744408"/>
              <a:gd name="connsiteY2" fmla="*/ 751900 h 1503800"/>
              <a:gd name="connsiteX3" fmla="*/ 1368458 w 1744408"/>
              <a:gd name="connsiteY3" fmla="*/ 1503800 h 1503800"/>
              <a:gd name="connsiteX4" fmla="*/ 375950 w 1744408"/>
              <a:gd name="connsiteY4" fmla="*/ 1503800 h 1503800"/>
              <a:gd name="connsiteX5" fmla="*/ 0 w 1744408"/>
              <a:gd name="connsiteY5" fmla="*/ 751900 h 15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408" h="1503800">
                <a:moveTo>
                  <a:pt x="375950" y="0"/>
                </a:moveTo>
                <a:lnTo>
                  <a:pt x="1368458" y="0"/>
                </a:lnTo>
                <a:lnTo>
                  <a:pt x="1744408" y="751900"/>
                </a:lnTo>
                <a:lnTo>
                  <a:pt x="1368458" y="1503800"/>
                </a:lnTo>
                <a:lnTo>
                  <a:pt x="375950" y="1503800"/>
                </a:lnTo>
                <a:lnTo>
                  <a:pt x="0" y="751900"/>
                </a:lnTo>
                <a:close/>
              </a:path>
            </a:pathLst>
          </a:custGeom>
          <a:noFill/>
        </p:spPr>
      </p:pic>
      <p:pic>
        <p:nvPicPr>
          <p:cNvPr id="56" name="Рисунок 55">
            <a:extLst>
              <a:ext uri="{FF2B5EF4-FFF2-40B4-BE49-F238E27FC236}">
                <a16:creationId xmlns="" xmlns:a16="http://schemas.microsoft.com/office/drawing/2014/main" id="{93B8FBC2-B831-430C-95AB-160C58F3D35F}"/>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985956" y="2923357"/>
            <a:ext cx="1522784" cy="1272322"/>
          </a:xfrm>
          <a:custGeom>
            <a:avLst/>
            <a:gdLst>
              <a:gd name="connsiteX0" fmla="*/ 375950 w 1744408"/>
              <a:gd name="connsiteY0" fmla="*/ 0 h 1503800"/>
              <a:gd name="connsiteX1" fmla="*/ 1368458 w 1744408"/>
              <a:gd name="connsiteY1" fmla="*/ 0 h 1503800"/>
              <a:gd name="connsiteX2" fmla="*/ 1744408 w 1744408"/>
              <a:gd name="connsiteY2" fmla="*/ 751900 h 1503800"/>
              <a:gd name="connsiteX3" fmla="*/ 1368458 w 1744408"/>
              <a:gd name="connsiteY3" fmla="*/ 1503800 h 1503800"/>
              <a:gd name="connsiteX4" fmla="*/ 375950 w 1744408"/>
              <a:gd name="connsiteY4" fmla="*/ 1503800 h 1503800"/>
              <a:gd name="connsiteX5" fmla="*/ 0 w 1744408"/>
              <a:gd name="connsiteY5" fmla="*/ 751900 h 15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408" h="1503800">
                <a:moveTo>
                  <a:pt x="375950" y="0"/>
                </a:moveTo>
                <a:lnTo>
                  <a:pt x="1368458" y="0"/>
                </a:lnTo>
                <a:lnTo>
                  <a:pt x="1744408" y="751900"/>
                </a:lnTo>
                <a:lnTo>
                  <a:pt x="1368458" y="1503800"/>
                </a:lnTo>
                <a:lnTo>
                  <a:pt x="375950" y="1503800"/>
                </a:lnTo>
                <a:lnTo>
                  <a:pt x="0" y="751900"/>
                </a:lnTo>
                <a:close/>
              </a:path>
            </a:pathLst>
          </a:custGeom>
          <a:noFill/>
        </p:spPr>
      </p:pic>
      <p:pic>
        <p:nvPicPr>
          <p:cNvPr id="58" name="Рисунок 57">
            <a:extLst>
              <a:ext uri="{FF2B5EF4-FFF2-40B4-BE49-F238E27FC236}">
                <a16:creationId xmlns="" xmlns:a16="http://schemas.microsoft.com/office/drawing/2014/main" id="{30763D81-7BC0-4124-8BDF-53961B5BC5D8}"/>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248050" y="4433980"/>
            <a:ext cx="1843286" cy="1593199"/>
          </a:xfrm>
          <a:custGeom>
            <a:avLst/>
            <a:gdLst>
              <a:gd name="connsiteX0" fmla="*/ 375950 w 1744408"/>
              <a:gd name="connsiteY0" fmla="*/ 0 h 1503800"/>
              <a:gd name="connsiteX1" fmla="*/ 1368458 w 1744408"/>
              <a:gd name="connsiteY1" fmla="*/ 0 h 1503800"/>
              <a:gd name="connsiteX2" fmla="*/ 1744408 w 1744408"/>
              <a:gd name="connsiteY2" fmla="*/ 751900 h 1503800"/>
              <a:gd name="connsiteX3" fmla="*/ 1368458 w 1744408"/>
              <a:gd name="connsiteY3" fmla="*/ 1503800 h 1503800"/>
              <a:gd name="connsiteX4" fmla="*/ 375950 w 1744408"/>
              <a:gd name="connsiteY4" fmla="*/ 1503800 h 1503800"/>
              <a:gd name="connsiteX5" fmla="*/ 0 w 1744408"/>
              <a:gd name="connsiteY5" fmla="*/ 751900 h 15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408" h="1503800">
                <a:moveTo>
                  <a:pt x="375950" y="0"/>
                </a:moveTo>
                <a:lnTo>
                  <a:pt x="1368458" y="0"/>
                </a:lnTo>
                <a:lnTo>
                  <a:pt x="1744408" y="751900"/>
                </a:lnTo>
                <a:lnTo>
                  <a:pt x="1368458" y="1503800"/>
                </a:lnTo>
                <a:lnTo>
                  <a:pt x="375950" y="1503800"/>
                </a:lnTo>
                <a:lnTo>
                  <a:pt x="0" y="751900"/>
                </a:lnTo>
                <a:close/>
              </a:path>
            </a:pathLst>
          </a:custGeom>
          <a:noFill/>
        </p:spPr>
      </p:pic>
      <p:sp>
        <p:nvSpPr>
          <p:cNvPr id="106" name="Шестиугольник 105">
            <a:extLst>
              <a:ext uri="{FF2B5EF4-FFF2-40B4-BE49-F238E27FC236}">
                <a16:creationId xmlns="" xmlns:a16="http://schemas.microsoft.com/office/drawing/2014/main" id="{2CEBEE71-482A-4DC5-8F4A-31113D882453}"/>
              </a:ext>
            </a:extLst>
          </p:cNvPr>
          <p:cNvSpPr/>
          <p:nvPr/>
        </p:nvSpPr>
        <p:spPr>
          <a:xfrm>
            <a:off x="9431754" y="5104340"/>
            <a:ext cx="1070493" cy="922839"/>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скругленные углы 58">
            <a:extLst>
              <a:ext uri="{FF2B5EF4-FFF2-40B4-BE49-F238E27FC236}">
                <a16:creationId xmlns="" xmlns:a16="http://schemas.microsoft.com/office/drawing/2014/main" id="{E533E8F4-A567-49F4-83AA-EA1CF9BBE2AC}"/>
              </a:ext>
            </a:extLst>
          </p:cNvPr>
          <p:cNvSpPr/>
          <p:nvPr/>
        </p:nvSpPr>
        <p:spPr>
          <a:xfrm>
            <a:off x="981197" y="1343730"/>
            <a:ext cx="7224806" cy="2716006"/>
          </a:xfrm>
          <a:prstGeom prst="roundRect">
            <a:avLst>
              <a:gd name="adj" fmla="val 9652"/>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0" name="Группа 59">
            <a:extLst>
              <a:ext uri="{FF2B5EF4-FFF2-40B4-BE49-F238E27FC236}">
                <a16:creationId xmlns="" xmlns:a16="http://schemas.microsoft.com/office/drawing/2014/main" id="{EF416CAF-118A-4F85-923C-0503FE89E921}"/>
              </a:ext>
            </a:extLst>
          </p:cNvPr>
          <p:cNvGrpSpPr/>
          <p:nvPr/>
        </p:nvGrpSpPr>
        <p:grpSpPr>
          <a:xfrm>
            <a:off x="872916" y="1081710"/>
            <a:ext cx="922838" cy="922838"/>
            <a:chOff x="787623" y="1428528"/>
            <a:chExt cx="787447" cy="787447"/>
          </a:xfrm>
          <a:solidFill>
            <a:srgbClr val="4694DA"/>
          </a:solidFill>
        </p:grpSpPr>
        <p:sp>
          <p:nvSpPr>
            <p:cNvPr id="61" name="Овал 60">
              <a:extLst>
                <a:ext uri="{FF2B5EF4-FFF2-40B4-BE49-F238E27FC236}">
                  <a16:creationId xmlns="" xmlns:a16="http://schemas.microsoft.com/office/drawing/2014/main" id="{CE98E40E-602F-49D6-B415-852E99A5A730}"/>
                </a:ext>
              </a:extLst>
            </p:cNvPr>
            <p:cNvSpPr/>
            <p:nvPr/>
          </p:nvSpPr>
          <p:spPr>
            <a:xfrm>
              <a:off x="787623" y="1428528"/>
              <a:ext cx="787447" cy="7874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1B2E51"/>
                </a:solidFill>
              </a:endParaRPr>
            </a:p>
          </p:txBody>
        </p:sp>
        <p:pic>
          <p:nvPicPr>
            <p:cNvPr id="70" name="Рисунок 69">
              <a:extLst>
                <a:ext uri="{FF2B5EF4-FFF2-40B4-BE49-F238E27FC236}">
                  <a16:creationId xmlns="" xmlns:a16="http://schemas.microsoft.com/office/drawing/2014/main" id="{0DEC5DEE-3E87-46EC-9F58-490D1C18319A}"/>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904974" y="1526829"/>
              <a:ext cx="528187" cy="528187"/>
            </a:xfrm>
            <a:prstGeom prst="rect">
              <a:avLst/>
            </a:prstGeom>
            <a:noFill/>
          </p:spPr>
        </p:pic>
      </p:grpSp>
      <p:sp>
        <p:nvSpPr>
          <p:cNvPr id="71" name="TextBox 70">
            <a:extLst>
              <a:ext uri="{FF2B5EF4-FFF2-40B4-BE49-F238E27FC236}">
                <a16:creationId xmlns="" xmlns:a16="http://schemas.microsoft.com/office/drawing/2014/main" id="{DB19D600-8097-4D5B-91D7-EB2492EFADEA}"/>
              </a:ext>
            </a:extLst>
          </p:cNvPr>
          <p:cNvSpPr txBox="1"/>
          <p:nvPr/>
        </p:nvSpPr>
        <p:spPr>
          <a:xfrm>
            <a:off x="2101471" y="1837174"/>
            <a:ext cx="4724009" cy="1569660"/>
          </a:xfrm>
          <a:prstGeom prst="rect">
            <a:avLst/>
          </a:prstGeom>
          <a:noFill/>
        </p:spPr>
        <p:txBody>
          <a:bodyPr wrap="square" rtlCol="0">
            <a:spAutoFit/>
          </a:bodyPr>
          <a:lstStyle/>
          <a:p>
            <a:pPr algn="just"/>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Идут работы по оштукатуриванию на всех этажах. Ведется подготовка и устройство стяжки по всем</a:t>
            </a:r>
          </a:p>
          <a:p>
            <a:pPr algn="just"/>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этажам. В подвале выполнены работы по устройству бетонного основания. Проходят работы по входным группам. Начаты работы по монтажу </a:t>
            </a:r>
            <a:r>
              <a:rPr lang="ru-RU"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фиброцементных</a:t>
            </a:r>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 фасадных плит. Ведутся работы по монтажу перегородок на этажах и подвальном помещение. Ведутся работы по устройству вентилируемого фасада.</a:t>
            </a:r>
          </a:p>
        </p:txBody>
      </p:sp>
      <p:sp>
        <p:nvSpPr>
          <p:cNvPr id="72" name="TextBox 71">
            <a:extLst>
              <a:ext uri="{FF2B5EF4-FFF2-40B4-BE49-F238E27FC236}">
                <a16:creationId xmlns="" xmlns:a16="http://schemas.microsoft.com/office/drawing/2014/main" id="{30B5F0A4-CB0E-4D57-866D-406DEE7FFAD1}"/>
              </a:ext>
            </a:extLst>
          </p:cNvPr>
          <p:cNvSpPr txBox="1"/>
          <p:nvPr/>
        </p:nvSpPr>
        <p:spPr>
          <a:xfrm>
            <a:off x="1926530" y="1429059"/>
            <a:ext cx="5279850" cy="374461"/>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Капитальный ремонт филиала № 1</a:t>
            </a:r>
            <a:endParaRPr lang="ru-RU" sz="2200" dirty="0">
              <a:solidFill>
                <a:srgbClr val="48BDD7"/>
              </a:solidFill>
              <a:latin typeface="Arial" panose="020B0604020202020204" pitchFamily="34" charset="0"/>
              <a:cs typeface="Arial" panose="020B0604020202020204" pitchFamily="34" charset="0"/>
            </a:endParaRPr>
          </a:p>
        </p:txBody>
      </p:sp>
      <p:grpSp>
        <p:nvGrpSpPr>
          <p:cNvPr id="78" name="Группа 77">
            <a:extLst>
              <a:ext uri="{FF2B5EF4-FFF2-40B4-BE49-F238E27FC236}">
                <a16:creationId xmlns="" xmlns:a16="http://schemas.microsoft.com/office/drawing/2014/main" id="{1A5519FF-EB5B-4580-8833-BA8DDC38B397}"/>
              </a:ext>
            </a:extLst>
          </p:cNvPr>
          <p:cNvGrpSpPr/>
          <p:nvPr/>
        </p:nvGrpSpPr>
        <p:grpSpPr>
          <a:xfrm>
            <a:off x="779151" y="4136127"/>
            <a:ext cx="922838" cy="922838"/>
            <a:chOff x="787623" y="1428528"/>
            <a:chExt cx="787447" cy="787447"/>
          </a:xfrm>
          <a:solidFill>
            <a:srgbClr val="4694DA"/>
          </a:solidFill>
        </p:grpSpPr>
        <p:sp>
          <p:nvSpPr>
            <p:cNvPr id="79" name="Овал 78">
              <a:extLst>
                <a:ext uri="{FF2B5EF4-FFF2-40B4-BE49-F238E27FC236}">
                  <a16:creationId xmlns="" xmlns:a16="http://schemas.microsoft.com/office/drawing/2014/main" id="{9A35A832-D0D7-4FA8-9842-B5835B6FE3C2}"/>
                </a:ext>
              </a:extLst>
            </p:cNvPr>
            <p:cNvSpPr/>
            <p:nvPr/>
          </p:nvSpPr>
          <p:spPr>
            <a:xfrm>
              <a:off x="787623" y="1428528"/>
              <a:ext cx="787447" cy="7874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1B2E51"/>
                </a:solidFill>
              </a:endParaRPr>
            </a:p>
          </p:txBody>
        </p:sp>
        <p:pic>
          <p:nvPicPr>
            <p:cNvPr id="82" name="Рисунок 81">
              <a:extLst>
                <a:ext uri="{FF2B5EF4-FFF2-40B4-BE49-F238E27FC236}">
                  <a16:creationId xmlns="" xmlns:a16="http://schemas.microsoft.com/office/drawing/2014/main" id="{6389CDC1-CB42-4AA0-8691-7D664978DA55}"/>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904974" y="1526829"/>
              <a:ext cx="528187" cy="528187"/>
            </a:xfrm>
            <a:prstGeom prst="rect">
              <a:avLst/>
            </a:prstGeom>
            <a:noFill/>
          </p:spPr>
        </p:pic>
      </p:grpSp>
      <p:sp>
        <p:nvSpPr>
          <p:cNvPr id="83" name="TextBox 82">
            <a:extLst>
              <a:ext uri="{FF2B5EF4-FFF2-40B4-BE49-F238E27FC236}">
                <a16:creationId xmlns="" xmlns:a16="http://schemas.microsoft.com/office/drawing/2014/main" id="{0CF7932E-A485-4D3F-BFE2-A4214D36FC56}"/>
              </a:ext>
            </a:extLst>
          </p:cNvPr>
          <p:cNvSpPr txBox="1"/>
          <p:nvPr/>
        </p:nvSpPr>
        <p:spPr>
          <a:xfrm>
            <a:off x="1996088" y="5058965"/>
            <a:ext cx="4724009" cy="1569660"/>
          </a:xfrm>
          <a:prstGeom prst="rect">
            <a:avLst/>
          </a:prstGeom>
          <a:noFill/>
        </p:spPr>
        <p:txBody>
          <a:bodyPr wrap="square" rtlCol="0">
            <a:spAutoFit/>
          </a:bodyPr>
          <a:lstStyle/>
          <a:p>
            <a: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t>Во втором филиале на Варшавском шоссе, д. 148, к.1 уже началась подготовка территории к благоустройству. В здании выполнен монтаж инженерных коммуникаций. Ведутся отделочные работы. Смонтирована шахта грузового лифта. Заканчиваются работы по устройству вентилируемого фасада.</a:t>
            </a:r>
            <a:br>
              <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rPr>
            </a:b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84" name="TextBox 83">
            <a:extLst>
              <a:ext uri="{FF2B5EF4-FFF2-40B4-BE49-F238E27FC236}">
                <a16:creationId xmlns="" xmlns:a16="http://schemas.microsoft.com/office/drawing/2014/main" id="{696711E9-BC87-438F-8646-B346CE62399E}"/>
              </a:ext>
            </a:extLst>
          </p:cNvPr>
          <p:cNvSpPr txBox="1"/>
          <p:nvPr/>
        </p:nvSpPr>
        <p:spPr>
          <a:xfrm>
            <a:off x="1876476" y="4684504"/>
            <a:ext cx="5279850" cy="374461"/>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Капитальный ремонт филиала № 2</a:t>
            </a:r>
            <a:endParaRPr lang="ru-RU" sz="2200" dirty="0">
              <a:solidFill>
                <a:srgbClr val="48BDD7"/>
              </a:solidFill>
              <a:latin typeface="Arial" panose="020B0604020202020204" pitchFamily="34" charset="0"/>
              <a:cs typeface="Arial" panose="020B0604020202020204" pitchFamily="34" charset="0"/>
            </a:endParaRPr>
          </a:p>
        </p:txBody>
      </p:sp>
      <p:pic>
        <p:nvPicPr>
          <p:cNvPr id="50" name="Рисунок 49">
            <a:extLst>
              <a:ext uri="{FF2B5EF4-FFF2-40B4-BE49-F238E27FC236}">
                <a16:creationId xmlns="" xmlns:a16="http://schemas.microsoft.com/office/drawing/2014/main" id="{EAAFE7AF-6A67-4812-A994-61C6EB5D8A9B}"/>
              </a:ext>
            </a:extLst>
          </p:cNvPr>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a:xfrm>
            <a:off x="7167248" y="1003797"/>
            <a:ext cx="2085810" cy="1666017"/>
          </a:xfrm>
          <a:custGeom>
            <a:avLst/>
            <a:gdLst>
              <a:gd name="connsiteX0" fmla="*/ 375950 w 1744408"/>
              <a:gd name="connsiteY0" fmla="*/ 0 h 1503800"/>
              <a:gd name="connsiteX1" fmla="*/ 1368458 w 1744408"/>
              <a:gd name="connsiteY1" fmla="*/ 0 h 1503800"/>
              <a:gd name="connsiteX2" fmla="*/ 1744408 w 1744408"/>
              <a:gd name="connsiteY2" fmla="*/ 751900 h 1503800"/>
              <a:gd name="connsiteX3" fmla="*/ 1368458 w 1744408"/>
              <a:gd name="connsiteY3" fmla="*/ 1503800 h 1503800"/>
              <a:gd name="connsiteX4" fmla="*/ 375950 w 1744408"/>
              <a:gd name="connsiteY4" fmla="*/ 1503800 h 1503800"/>
              <a:gd name="connsiteX5" fmla="*/ 0 w 1744408"/>
              <a:gd name="connsiteY5" fmla="*/ 751900 h 15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408" h="1503800">
                <a:moveTo>
                  <a:pt x="375950" y="0"/>
                </a:moveTo>
                <a:lnTo>
                  <a:pt x="1368458" y="0"/>
                </a:lnTo>
                <a:lnTo>
                  <a:pt x="1744408" y="751900"/>
                </a:lnTo>
                <a:lnTo>
                  <a:pt x="1368458" y="1503800"/>
                </a:lnTo>
                <a:lnTo>
                  <a:pt x="375950" y="1503800"/>
                </a:lnTo>
                <a:lnTo>
                  <a:pt x="0" y="751900"/>
                </a:lnTo>
                <a:close/>
              </a:path>
            </a:pathLst>
          </a:custGeom>
          <a:noFill/>
        </p:spPr>
      </p:pic>
    </p:spTree>
    <p:extLst>
      <p:ext uri="{BB962C8B-B14F-4D97-AF65-F5344CB8AC3E}">
        <p14:creationId xmlns:p14="http://schemas.microsoft.com/office/powerpoint/2010/main" xmlns="" val="201499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8D3EF1A2-0334-4349-A0BA-6DDC83356BB6}"/>
              </a:ext>
            </a:extLst>
          </p:cNvPr>
          <p:cNvSpPr txBox="1"/>
          <p:nvPr/>
        </p:nvSpPr>
        <p:spPr>
          <a:xfrm>
            <a:off x="1167500" y="0"/>
            <a:ext cx="7688555" cy="1015663"/>
          </a:xfrm>
          <a:prstGeom prst="rect">
            <a:avLst/>
          </a:prstGeom>
          <a:noFill/>
        </p:spPr>
        <p:txBody>
          <a:bodyPr wrap="square" rtlCol="0">
            <a:spAutoFit/>
          </a:bodyPr>
          <a:lstStyle/>
          <a:p>
            <a:pPr algn="just"/>
            <a:r>
              <a:rPr lang="ru-RU" sz="3000" b="1" dirty="0">
                <a:solidFill>
                  <a:srgbClr val="1B2E51"/>
                </a:solidFill>
                <a:latin typeface="Arial" panose="020B0604020202020204" pitchFamily="34" charset="0"/>
                <a:cs typeface="Arial" panose="020B0604020202020204" pitchFamily="34" charset="0"/>
              </a:rPr>
              <a:t>Открытие филиала № 1 и № 2 после капитального ремонта</a:t>
            </a: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21" name="TextBox 20">
            <a:extLst>
              <a:ext uri="{FF2B5EF4-FFF2-40B4-BE49-F238E27FC236}">
                <a16:creationId xmlns="" xmlns:a16="http://schemas.microsoft.com/office/drawing/2014/main" id="{1E891013-9DD9-4D43-A0CF-0927FF49903B}"/>
              </a:ext>
            </a:extLst>
          </p:cNvPr>
          <p:cNvSpPr txBox="1"/>
          <p:nvPr/>
        </p:nvSpPr>
        <p:spPr>
          <a:xfrm>
            <a:off x="2149978" y="1699241"/>
            <a:ext cx="437082" cy="923330"/>
          </a:xfrm>
          <a:prstGeom prst="rect">
            <a:avLst/>
          </a:prstGeom>
          <a:noFill/>
        </p:spPr>
        <p:txBody>
          <a:bodyPr wrap="square" rtlCol="0">
            <a:spAutoFit/>
          </a:bodyPr>
          <a:lstStyle/>
          <a:p>
            <a:r>
              <a:rPr lang="ru-RU" sz="5400" b="1" i="0" u="none" strike="noStrike" dirty="0">
                <a:solidFill>
                  <a:schemeClr val="bg1"/>
                </a:solidFill>
                <a:effectLst/>
                <a:latin typeface="Arial" panose="020B0604020202020204" pitchFamily="34" charset="0"/>
                <a:cs typeface="Arial" panose="020B0604020202020204" pitchFamily="34" charset="0"/>
              </a:rPr>
              <a:t>!</a:t>
            </a:r>
            <a:endParaRPr lang="ru-RU" sz="5400" dirty="0">
              <a:solidFill>
                <a:schemeClr val="bg1"/>
              </a:solidFill>
              <a:latin typeface="Arial" panose="020B0604020202020204" pitchFamily="34" charset="0"/>
              <a:cs typeface="Arial" panose="020B0604020202020204" pitchFamily="34" charset="0"/>
            </a:endParaRPr>
          </a:p>
        </p:txBody>
      </p:sp>
      <p:pic>
        <p:nvPicPr>
          <p:cNvPr id="118" name="Рисунок 117">
            <a:extLst>
              <a:ext uri="{FF2B5EF4-FFF2-40B4-BE49-F238E27FC236}">
                <a16:creationId xmlns="" xmlns:a16="http://schemas.microsoft.com/office/drawing/2014/main" id="{33F86456-55E1-4981-A772-7E6DE283E4EB}"/>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sp>
        <p:nvSpPr>
          <p:cNvPr id="107" name="Шестиугольник 106">
            <a:extLst>
              <a:ext uri="{FF2B5EF4-FFF2-40B4-BE49-F238E27FC236}">
                <a16:creationId xmlns="" xmlns:a16="http://schemas.microsoft.com/office/drawing/2014/main" id="{5EC37209-4C44-4E5F-A79D-40840ECFBB80}"/>
              </a:ext>
            </a:extLst>
          </p:cNvPr>
          <p:cNvSpPr/>
          <p:nvPr/>
        </p:nvSpPr>
        <p:spPr>
          <a:xfrm>
            <a:off x="9136880" y="1594116"/>
            <a:ext cx="743720" cy="641138"/>
          </a:xfrm>
          <a:prstGeom prst="hexagon">
            <a:avLst/>
          </a:prstGeom>
          <a:noFill/>
          <a:ln w="12700">
            <a:solidFill>
              <a:schemeClr val="bg1">
                <a:lumMod val="7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 name="Рисунок 29">
            <a:extLst>
              <a:ext uri="{FF2B5EF4-FFF2-40B4-BE49-F238E27FC236}">
                <a16:creationId xmlns="" xmlns:a16="http://schemas.microsoft.com/office/drawing/2014/main" id="{95298135-598F-4EA7-93A3-5F31939D2904}"/>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96900" y="1010148"/>
            <a:ext cx="9144000" cy="5760000"/>
          </a:xfrm>
          <a:prstGeom prst="rect">
            <a:avLst/>
          </a:prstGeom>
        </p:spPr>
      </p:pic>
      <p:pic>
        <p:nvPicPr>
          <p:cNvPr id="31" name="Рисунок 30">
            <a:extLst>
              <a:ext uri="{FF2B5EF4-FFF2-40B4-BE49-F238E27FC236}">
                <a16:creationId xmlns="" xmlns:a16="http://schemas.microsoft.com/office/drawing/2014/main" id="{C488BFD8-156A-4B1E-B88A-6E0F68CAF4E3}"/>
              </a:ext>
            </a:extLst>
          </p:cNvPr>
          <p:cNvPicPr>
            <a:picLocks noChangeAspect="1"/>
          </p:cNvPicPr>
          <p:nvPr/>
        </p:nvPicPr>
        <p:blipFill>
          <a:blip r:embed="rId9" cstate="print"/>
          <a:stretch>
            <a:fillRect/>
          </a:stretch>
        </p:blipFill>
        <p:spPr>
          <a:xfrm>
            <a:off x="2777853" y="1010148"/>
            <a:ext cx="6963048" cy="5760000"/>
          </a:xfrm>
          <a:prstGeom prst="rect">
            <a:avLst/>
          </a:prstGeom>
        </p:spPr>
      </p:pic>
    </p:spTree>
    <p:extLst>
      <p:ext uri="{BB962C8B-B14F-4D97-AF65-F5344CB8AC3E}">
        <p14:creationId xmlns:p14="http://schemas.microsoft.com/office/powerpoint/2010/main" xmlns="" val="339220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60325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634"/>
            <a:ext cx="12192000" cy="6858000"/>
          </a:xfrm>
          <a:prstGeom prst="rect">
            <a:avLst/>
          </a:prstGeom>
        </p:spPr>
      </p:pic>
      <p:sp>
        <p:nvSpPr>
          <p:cNvPr id="34" name="Прямоугольник: скругленные углы 33">
            <a:extLst>
              <a:ext uri="{FF2B5EF4-FFF2-40B4-BE49-F238E27FC236}">
                <a16:creationId xmlns="" xmlns:a16="http://schemas.microsoft.com/office/drawing/2014/main" id="{66302F41-7636-4C90-A689-DD8B1E1A4DD3}"/>
              </a:ext>
            </a:extLst>
          </p:cNvPr>
          <p:cNvSpPr/>
          <p:nvPr/>
        </p:nvSpPr>
        <p:spPr>
          <a:xfrm>
            <a:off x="981197" y="1524603"/>
            <a:ext cx="6354476" cy="2408427"/>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Общегородские проекты</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21" name="TextBox 20">
            <a:extLst>
              <a:ext uri="{FF2B5EF4-FFF2-40B4-BE49-F238E27FC236}">
                <a16:creationId xmlns="" xmlns:a16="http://schemas.microsoft.com/office/drawing/2014/main" id="{1E891013-9DD9-4D43-A0CF-0927FF49903B}"/>
              </a:ext>
            </a:extLst>
          </p:cNvPr>
          <p:cNvSpPr txBox="1"/>
          <p:nvPr/>
        </p:nvSpPr>
        <p:spPr>
          <a:xfrm>
            <a:off x="1314165" y="2271418"/>
            <a:ext cx="437082" cy="923330"/>
          </a:xfrm>
          <a:prstGeom prst="rect">
            <a:avLst/>
          </a:prstGeom>
          <a:noFill/>
        </p:spPr>
        <p:txBody>
          <a:bodyPr wrap="square" rtlCol="0">
            <a:spAutoFit/>
          </a:bodyPr>
          <a:lstStyle/>
          <a:p>
            <a:r>
              <a:rPr lang="ru-RU" sz="5400" b="1" i="0" u="none" strike="noStrike" dirty="0">
                <a:solidFill>
                  <a:schemeClr val="bg1"/>
                </a:solidFill>
                <a:effectLst/>
                <a:latin typeface="Arial" panose="020B0604020202020204" pitchFamily="34" charset="0"/>
                <a:cs typeface="Arial" panose="020B0604020202020204" pitchFamily="34" charset="0"/>
              </a:rPr>
              <a:t>!</a:t>
            </a:r>
            <a:endParaRPr lang="ru-RU" sz="5400"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 xmlns:a16="http://schemas.microsoft.com/office/drawing/2014/main" id="{56D51C1A-7905-4BB8-A68F-9F30B6FC0E97}"/>
              </a:ext>
            </a:extLst>
          </p:cNvPr>
          <p:cNvSpPr txBox="1"/>
          <p:nvPr/>
        </p:nvSpPr>
        <p:spPr>
          <a:xfrm>
            <a:off x="1294833" y="2342568"/>
            <a:ext cx="5406218" cy="492443"/>
          </a:xfrm>
          <a:prstGeom prst="rect">
            <a:avLst/>
          </a:prstGeom>
          <a:noFill/>
        </p:spPr>
        <p:txBody>
          <a:bodyPr wrap="square" rtlCol="0">
            <a:spAutoFit/>
          </a:bodyPr>
          <a:lstStyle/>
          <a:p>
            <a:pPr algn="ctr"/>
            <a:r>
              <a:rPr lang="ru-RU" sz="1300" b="1" i="0" u="none" strike="noStrike" dirty="0">
                <a:solidFill>
                  <a:srgbClr val="48BDD7"/>
                </a:solidFill>
                <a:effectLst/>
                <a:latin typeface="Arial" panose="020B0604020202020204" pitchFamily="34" charset="0"/>
                <a:cs typeface="Arial" panose="020B0604020202020204" pitchFamily="34" charset="0"/>
              </a:rPr>
              <a:t>Обследования проводят квалифицированные врачи московских поликлиник</a:t>
            </a:r>
            <a:endParaRPr lang="ru-RU" sz="1300" dirty="0">
              <a:solidFill>
                <a:srgbClr val="48BDD7"/>
              </a:solidFill>
              <a:latin typeface="Arial" panose="020B0604020202020204" pitchFamily="34" charset="0"/>
              <a:cs typeface="Arial" panose="020B0604020202020204" pitchFamily="34" charset="0"/>
            </a:endParaRPr>
          </a:p>
        </p:txBody>
      </p:sp>
      <p:sp>
        <p:nvSpPr>
          <p:cNvPr id="60" name="Прямоугольник: скругленные углы 59">
            <a:extLst>
              <a:ext uri="{FF2B5EF4-FFF2-40B4-BE49-F238E27FC236}">
                <a16:creationId xmlns="" xmlns:a16="http://schemas.microsoft.com/office/drawing/2014/main" id="{2052B1E7-BDC6-4D48-B875-8714C46AB5B3}"/>
              </a:ext>
            </a:extLst>
          </p:cNvPr>
          <p:cNvSpPr/>
          <p:nvPr/>
        </p:nvSpPr>
        <p:spPr>
          <a:xfrm>
            <a:off x="807975" y="1374266"/>
            <a:ext cx="2252725" cy="823008"/>
          </a:xfrm>
          <a:prstGeom prst="roundRect">
            <a:avLst>
              <a:gd name="adj" fmla="val 28744"/>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 xmlns:a16="http://schemas.microsoft.com/office/drawing/2014/main" id="{0235BF87-DFB4-483B-A0EF-00908003036F}"/>
              </a:ext>
            </a:extLst>
          </p:cNvPr>
          <p:cNvSpPr txBox="1"/>
          <p:nvPr/>
        </p:nvSpPr>
        <p:spPr>
          <a:xfrm>
            <a:off x="3168979" y="1514827"/>
            <a:ext cx="4364585" cy="738664"/>
          </a:xfrm>
          <a:prstGeom prst="rect">
            <a:avLst/>
          </a:prstGeom>
          <a:noFill/>
        </p:spPr>
        <p:txBody>
          <a:bodyPr wrap="square" rtlCol="0">
            <a:spAutoFit/>
          </a:bodyPr>
          <a:lstStyle/>
          <a:p>
            <a:r>
              <a:rPr lang="ru-RU" sz="14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Программа комплексного обследования здоровья в столичных парках в теплые сезоны </a:t>
            </a:r>
            <a:endParaRPr lang="ru-RU" sz="14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85" name="Овал 84">
            <a:extLst>
              <a:ext uri="{FF2B5EF4-FFF2-40B4-BE49-F238E27FC236}">
                <a16:creationId xmlns="" xmlns:a16="http://schemas.microsoft.com/office/drawing/2014/main" id="{743E7635-4CA2-43AD-B531-D084FCDF99EE}"/>
              </a:ext>
            </a:extLst>
          </p:cNvPr>
          <p:cNvSpPr/>
          <p:nvPr/>
        </p:nvSpPr>
        <p:spPr>
          <a:xfrm>
            <a:off x="1771705" y="2927816"/>
            <a:ext cx="809426" cy="809426"/>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 xmlns:a16="http://schemas.microsoft.com/office/drawing/2014/main" id="{AA7F65E0-2EA7-42C7-BAE6-B6F6A3921527}"/>
              </a:ext>
            </a:extLst>
          </p:cNvPr>
          <p:cNvSpPr txBox="1"/>
          <p:nvPr/>
        </p:nvSpPr>
        <p:spPr>
          <a:xfrm>
            <a:off x="1982549" y="2838552"/>
            <a:ext cx="1507502" cy="646331"/>
          </a:xfrm>
          <a:prstGeom prst="rect">
            <a:avLst/>
          </a:prstGeom>
          <a:noFill/>
        </p:spPr>
        <p:txBody>
          <a:bodyPr wrap="square" rtlCol="0">
            <a:spAutoFit/>
          </a:bodyPr>
          <a:lstStyle/>
          <a:p>
            <a:r>
              <a:rPr lang="en-US" sz="3600" b="1" i="0" u="none" strike="noStrike" dirty="0">
                <a:solidFill>
                  <a:srgbClr val="4694DA"/>
                </a:solidFill>
                <a:effectLst/>
                <a:latin typeface="Arial" panose="020B0604020202020204" pitchFamily="34" charset="0"/>
                <a:cs typeface="Arial" panose="020B0604020202020204" pitchFamily="34" charset="0"/>
              </a:rPr>
              <a:t>3</a:t>
            </a:r>
            <a:r>
              <a:rPr lang="ru-RU" sz="3600" b="1" i="0" u="none" strike="noStrike" dirty="0">
                <a:solidFill>
                  <a:srgbClr val="4694DA"/>
                </a:solidFill>
                <a:effectLst/>
                <a:latin typeface="Arial" panose="020B0604020202020204" pitchFamily="34" charset="0"/>
                <a:cs typeface="Arial" panose="020B0604020202020204" pitchFamily="34" charset="0"/>
              </a:rPr>
              <a:t>70</a:t>
            </a:r>
            <a:endParaRPr lang="ru-RU" sz="3600" dirty="0">
              <a:solidFill>
                <a:srgbClr val="4694DA"/>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 xmlns:a16="http://schemas.microsoft.com/office/drawing/2014/main" id="{D92AAEF2-B53C-492F-A76B-D889E9E1D6AC}"/>
              </a:ext>
            </a:extLst>
          </p:cNvPr>
          <p:cNvSpPr txBox="1"/>
          <p:nvPr/>
        </p:nvSpPr>
        <p:spPr>
          <a:xfrm>
            <a:off x="1768649" y="2936679"/>
            <a:ext cx="459938"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&gt;</a:t>
            </a:r>
            <a:endParaRPr lang="ru-RU" sz="2400" dirty="0">
              <a:solidFill>
                <a:srgbClr val="4694DA"/>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 xmlns:a16="http://schemas.microsoft.com/office/drawing/2014/main" id="{DFF8E9C3-6D90-4AFB-8D17-9EBB13DF1B7D}"/>
              </a:ext>
            </a:extLst>
          </p:cNvPr>
          <p:cNvSpPr txBox="1"/>
          <p:nvPr/>
        </p:nvSpPr>
        <p:spPr>
          <a:xfrm>
            <a:off x="2791975" y="2968640"/>
            <a:ext cx="1182282"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тыс.</a:t>
            </a:r>
            <a:endParaRPr lang="ru-RU" sz="2400" dirty="0">
              <a:solidFill>
                <a:srgbClr val="4694DA"/>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 xmlns:a16="http://schemas.microsoft.com/office/drawing/2014/main" id="{59DCC448-2EB4-4400-A98B-A62001164869}"/>
              </a:ext>
            </a:extLst>
          </p:cNvPr>
          <p:cNvSpPr txBox="1"/>
          <p:nvPr/>
        </p:nvSpPr>
        <p:spPr>
          <a:xfrm>
            <a:off x="2030987" y="3315397"/>
            <a:ext cx="2081903" cy="400110"/>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москвичей прошли обследование в 2022 году</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90" name="Овал 89">
            <a:extLst>
              <a:ext uri="{FF2B5EF4-FFF2-40B4-BE49-F238E27FC236}">
                <a16:creationId xmlns="" xmlns:a16="http://schemas.microsoft.com/office/drawing/2014/main" id="{DACF85DD-8E59-4125-91E4-F0BC7FCD6D12}"/>
              </a:ext>
            </a:extLst>
          </p:cNvPr>
          <p:cNvSpPr/>
          <p:nvPr/>
        </p:nvSpPr>
        <p:spPr>
          <a:xfrm>
            <a:off x="4414945" y="2911605"/>
            <a:ext cx="809426" cy="809426"/>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TextBox 94">
            <a:extLst>
              <a:ext uri="{FF2B5EF4-FFF2-40B4-BE49-F238E27FC236}">
                <a16:creationId xmlns="" xmlns:a16="http://schemas.microsoft.com/office/drawing/2014/main" id="{DFE95159-C75C-4C52-828E-6683048ABFC1}"/>
              </a:ext>
            </a:extLst>
          </p:cNvPr>
          <p:cNvSpPr txBox="1"/>
          <p:nvPr/>
        </p:nvSpPr>
        <p:spPr>
          <a:xfrm>
            <a:off x="4638490" y="2822341"/>
            <a:ext cx="830232" cy="646331"/>
          </a:xfrm>
          <a:prstGeom prst="rect">
            <a:avLst/>
          </a:prstGeom>
          <a:noFill/>
        </p:spPr>
        <p:txBody>
          <a:bodyPr wrap="square" rtlCol="0">
            <a:spAutoFit/>
          </a:bodyPr>
          <a:lstStyle/>
          <a:p>
            <a:r>
              <a:rPr lang="ru-RU" sz="3600" b="1" dirty="0">
                <a:solidFill>
                  <a:srgbClr val="4694DA"/>
                </a:solidFill>
                <a:latin typeface="Arial" panose="020B0604020202020204" pitchFamily="34" charset="0"/>
                <a:cs typeface="Arial" panose="020B0604020202020204" pitchFamily="34" charset="0"/>
              </a:rPr>
              <a:t>8,9</a:t>
            </a:r>
            <a:endParaRPr lang="ru-RU" sz="3600" dirty="0">
              <a:solidFill>
                <a:srgbClr val="4694DA"/>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 xmlns:a16="http://schemas.microsoft.com/office/drawing/2014/main" id="{C39E5F54-DC7B-4D9F-87C3-FEF3476ED0A7}"/>
              </a:ext>
            </a:extLst>
          </p:cNvPr>
          <p:cNvSpPr txBox="1"/>
          <p:nvPr/>
        </p:nvSpPr>
        <p:spPr>
          <a:xfrm>
            <a:off x="4424589" y="2920468"/>
            <a:ext cx="459938"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&gt;</a:t>
            </a:r>
            <a:endParaRPr lang="ru-RU" sz="2400" dirty="0">
              <a:solidFill>
                <a:srgbClr val="4694DA"/>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 xmlns:a16="http://schemas.microsoft.com/office/drawing/2014/main" id="{E1E6DEE9-AFFB-4F97-9A03-763DC35BA3D3}"/>
              </a:ext>
            </a:extLst>
          </p:cNvPr>
          <p:cNvSpPr txBox="1"/>
          <p:nvPr/>
        </p:nvSpPr>
        <p:spPr>
          <a:xfrm>
            <a:off x="5346315" y="2952429"/>
            <a:ext cx="1182282"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тыс.</a:t>
            </a:r>
            <a:endParaRPr lang="ru-RU" sz="2400" dirty="0">
              <a:solidFill>
                <a:srgbClr val="4694DA"/>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 xmlns:a16="http://schemas.microsoft.com/office/drawing/2014/main" id="{A6917CBA-052D-4516-A848-7483C307E2DE}"/>
              </a:ext>
            </a:extLst>
          </p:cNvPr>
          <p:cNvSpPr txBox="1"/>
          <p:nvPr/>
        </p:nvSpPr>
        <p:spPr>
          <a:xfrm>
            <a:off x="4638490" y="3367259"/>
            <a:ext cx="2081903" cy="246221"/>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из них - в нашем павильоне</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105" name="Прямоугольник: скругленные углы 104">
            <a:extLst>
              <a:ext uri="{FF2B5EF4-FFF2-40B4-BE49-F238E27FC236}">
                <a16:creationId xmlns="" xmlns:a16="http://schemas.microsoft.com/office/drawing/2014/main" id="{E62A6B42-C352-43EC-A386-15AAA87DEAC6}"/>
              </a:ext>
            </a:extLst>
          </p:cNvPr>
          <p:cNvSpPr/>
          <p:nvPr/>
        </p:nvSpPr>
        <p:spPr>
          <a:xfrm>
            <a:off x="1025828" y="4570171"/>
            <a:ext cx="10337887" cy="1766945"/>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Прямоугольник: скругленные углы 107">
            <a:extLst>
              <a:ext uri="{FF2B5EF4-FFF2-40B4-BE49-F238E27FC236}">
                <a16:creationId xmlns="" xmlns:a16="http://schemas.microsoft.com/office/drawing/2014/main" id="{0DB39DC9-0979-434F-A825-0A71DD1F86D2}"/>
              </a:ext>
            </a:extLst>
          </p:cNvPr>
          <p:cNvSpPr/>
          <p:nvPr/>
        </p:nvSpPr>
        <p:spPr>
          <a:xfrm>
            <a:off x="852607" y="4339746"/>
            <a:ext cx="10235606" cy="476831"/>
          </a:xfrm>
          <a:prstGeom prst="roundRect">
            <a:avLst>
              <a:gd name="adj" fmla="val 28744"/>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Овал 115">
            <a:extLst>
              <a:ext uri="{FF2B5EF4-FFF2-40B4-BE49-F238E27FC236}">
                <a16:creationId xmlns="" xmlns:a16="http://schemas.microsoft.com/office/drawing/2014/main" id="{E4478A91-4E8F-496F-A289-DFAA9B2D5119}"/>
              </a:ext>
            </a:extLst>
          </p:cNvPr>
          <p:cNvSpPr/>
          <p:nvPr/>
        </p:nvSpPr>
        <p:spPr>
          <a:xfrm>
            <a:off x="1334465" y="5142391"/>
            <a:ext cx="809426" cy="809426"/>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 xmlns:a16="http://schemas.microsoft.com/office/drawing/2014/main" id="{EF2F0036-5BFA-4F98-8868-59ECA482B447}"/>
              </a:ext>
            </a:extLst>
          </p:cNvPr>
          <p:cNvSpPr txBox="1"/>
          <p:nvPr/>
        </p:nvSpPr>
        <p:spPr>
          <a:xfrm>
            <a:off x="1545309" y="5053127"/>
            <a:ext cx="1507502" cy="646331"/>
          </a:xfrm>
          <a:prstGeom prst="rect">
            <a:avLst/>
          </a:prstGeom>
          <a:noFill/>
        </p:spPr>
        <p:txBody>
          <a:bodyPr wrap="square" rtlCol="0">
            <a:spAutoFit/>
          </a:bodyPr>
          <a:lstStyle/>
          <a:p>
            <a:r>
              <a:rPr lang="ru-RU" sz="3600" b="1" i="0" u="none" strike="noStrike" dirty="0">
                <a:solidFill>
                  <a:srgbClr val="4694DA"/>
                </a:solidFill>
                <a:effectLst/>
                <a:latin typeface="Arial" panose="020B0604020202020204" pitchFamily="34" charset="0"/>
                <a:cs typeface="Arial" panose="020B0604020202020204" pitchFamily="34" charset="0"/>
              </a:rPr>
              <a:t>2023</a:t>
            </a:r>
            <a:endParaRPr lang="ru-RU" sz="3600" dirty="0">
              <a:solidFill>
                <a:srgbClr val="4694DA"/>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 xmlns:a16="http://schemas.microsoft.com/office/drawing/2014/main" id="{DDD6635B-89E1-4B24-8808-19C5116B90C2}"/>
              </a:ext>
            </a:extLst>
          </p:cNvPr>
          <p:cNvSpPr txBox="1"/>
          <p:nvPr/>
        </p:nvSpPr>
        <p:spPr>
          <a:xfrm>
            <a:off x="1315340" y="5208329"/>
            <a:ext cx="459938"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с</a:t>
            </a:r>
            <a:endParaRPr lang="ru-RU" sz="2400" dirty="0">
              <a:solidFill>
                <a:srgbClr val="4694DA"/>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 xmlns:a16="http://schemas.microsoft.com/office/drawing/2014/main" id="{FDA62019-319D-4BE6-A34B-59B6C45E8004}"/>
              </a:ext>
            </a:extLst>
          </p:cNvPr>
          <p:cNvSpPr txBox="1"/>
          <p:nvPr/>
        </p:nvSpPr>
        <p:spPr>
          <a:xfrm>
            <a:off x="2641508" y="5191519"/>
            <a:ext cx="1182282"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года</a:t>
            </a:r>
            <a:endParaRPr lang="ru-RU" sz="2400" dirty="0">
              <a:solidFill>
                <a:srgbClr val="4694DA"/>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 xmlns:a16="http://schemas.microsoft.com/office/drawing/2014/main" id="{570F05D9-BD53-40C4-9711-10B1CE101086}"/>
              </a:ext>
            </a:extLst>
          </p:cNvPr>
          <p:cNvSpPr txBox="1"/>
          <p:nvPr/>
        </p:nvSpPr>
        <p:spPr>
          <a:xfrm>
            <a:off x="1560377" y="5549994"/>
            <a:ext cx="2081903" cy="400110"/>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во всех взрослых городских поликлиниках</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121" name="Овал 120">
            <a:extLst>
              <a:ext uri="{FF2B5EF4-FFF2-40B4-BE49-F238E27FC236}">
                <a16:creationId xmlns="" xmlns:a16="http://schemas.microsoft.com/office/drawing/2014/main" id="{36517978-157B-45DA-B79E-7DB3635378A6}"/>
              </a:ext>
            </a:extLst>
          </p:cNvPr>
          <p:cNvSpPr/>
          <p:nvPr/>
        </p:nvSpPr>
        <p:spPr>
          <a:xfrm>
            <a:off x="4070602" y="5142669"/>
            <a:ext cx="809426" cy="809426"/>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TextBox 121">
            <a:extLst>
              <a:ext uri="{FF2B5EF4-FFF2-40B4-BE49-F238E27FC236}">
                <a16:creationId xmlns="" xmlns:a16="http://schemas.microsoft.com/office/drawing/2014/main" id="{0D309D7E-7CB3-4F0A-81B6-6EF53B309124}"/>
              </a:ext>
            </a:extLst>
          </p:cNvPr>
          <p:cNvSpPr txBox="1"/>
          <p:nvPr/>
        </p:nvSpPr>
        <p:spPr>
          <a:xfrm>
            <a:off x="4294147" y="5053405"/>
            <a:ext cx="449422" cy="646331"/>
          </a:xfrm>
          <a:prstGeom prst="rect">
            <a:avLst/>
          </a:prstGeom>
          <a:noFill/>
        </p:spPr>
        <p:txBody>
          <a:bodyPr wrap="square" rtlCol="0">
            <a:spAutoFit/>
          </a:bodyPr>
          <a:lstStyle/>
          <a:p>
            <a:r>
              <a:rPr lang="ru-RU" sz="3600" b="1" i="0" u="none" strike="noStrike" dirty="0">
                <a:solidFill>
                  <a:srgbClr val="4694DA"/>
                </a:solidFill>
                <a:effectLst/>
                <a:latin typeface="Arial" panose="020B0604020202020204" pitchFamily="34" charset="0"/>
                <a:cs typeface="Arial" panose="020B0604020202020204" pitchFamily="34" charset="0"/>
              </a:rPr>
              <a:t>1</a:t>
            </a:r>
            <a:endParaRPr lang="ru-RU" sz="3600" dirty="0">
              <a:solidFill>
                <a:srgbClr val="4694DA"/>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 xmlns:a16="http://schemas.microsoft.com/office/drawing/2014/main" id="{5A25ECB8-4F95-482C-AE1C-6B6B7430D537}"/>
              </a:ext>
            </a:extLst>
          </p:cNvPr>
          <p:cNvSpPr txBox="1"/>
          <p:nvPr/>
        </p:nvSpPr>
        <p:spPr>
          <a:xfrm>
            <a:off x="4080246" y="5151532"/>
            <a:ext cx="459938"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&gt;</a:t>
            </a:r>
            <a:endParaRPr lang="ru-RU" sz="2400" dirty="0">
              <a:solidFill>
                <a:srgbClr val="4694DA"/>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 xmlns:a16="http://schemas.microsoft.com/office/drawing/2014/main" id="{9306EDFE-A79E-4844-A4C5-2074BD9F420A}"/>
              </a:ext>
            </a:extLst>
          </p:cNvPr>
          <p:cNvSpPr txBox="1"/>
          <p:nvPr/>
        </p:nvSpPr>
        <p:spPr>
          <a:xfrm>
            <a:off x="4568219" y="5198344"/>
            <a:ext cx="1182282"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млн.</a:t>
            </a:r>
            <a:endParaRPr lang="ru-RU" sz="2400" dirty="0">
              <a:solidFill>
                <a:srgbClr val="4694DA"/>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 xmlns:a16="http://schemas.microsoft.com/office/drawing/2014/main" id="{EFAC80C6-4DCF-415B-ABE7-25A630C0AB1C}"/>
              </a:ext>
            </a:extLst>
          </p:cNvPr>
          <p:cNvSpPr txBox="1"/>
          <p:nvPr/>
        </p:nvSpPr>
        <p:spPr>
          <a:xfrm>
            <a:off x="4294148" y="5598323"/>
            <a:ext cx="1797692" cy="400110"/>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москвичей уже охвачены программой </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126" name="TextBox 125">
            <a:extLst>
              <a:ext uri="{FF2B5EF4-FFF2-40B4-BE49-F238E27FC236}">
                <a16:creationId xmlns="" xmlns:a16="http://schemas.microsoft.com/office/drawing/2014/main" id="{7FC85D3E-97C4-4D09-835E-7BBD84CBEA77}"/>
              </a:ext>
            </a:extLst>
          </p:cNvPr>
          <p:cNvSpPr txBox="1"/>
          <p:nvPr/>
        </p:nvSpPr>
        <p:spPr>
          <a:xfrm>
            <a:off x="1025828" y="4385536"/>
            <a:ext cx="9869445" cy="338554"/>
          </a:xfrm>
          <a:prstGeom prst="rect">
            <a:avLst/>
          </a:prstGeom>
          <a:noFill/>
        </p:spPr>
        <p:txBody>
          <a:bodyPr wrap="square" rtlCol="0">
            <a:spAutoFit/>
          </a:bodyPr>
          <a:lstStyle/>
          <a:p>
            <a:r>
              <a:rPr lang="ru-RU" sz="1600" b="1" i="0" u="none" strike="noStrike" dirty="0" err="1">
                <a:solidFill>
                  <a:schemeClr val="bg1"/>
                </a:solidFill>
                <a:effectLst/>
                <a:latin typeface="Arial" panose="020B0604020202020204" pitchFamily="34" charset="0"/>
                <a:cs typeface="Arial" panose="020B0604020202020204" pitchFamily="34" charset="0"/>
              </a:rPr>
              <a:t>Проактивное</a:t>
            </a:r>
            <a:r>
              <a:rPr lang="ru-RU" sz="1600" b="1" i="0" u="none" strike="noStrike" dirty="0">
                <a:solidFill>
                  <a:schemeClr val="bg1"/>
                </a:solidFill>
                <a:effectLst/>
                <a:latin typeface="Arial" panose="020B0604020202020204" pitchFamily="34" charset="0"/>
                <a:cs typeface="Arial" panose="020B0604020202020204" pitchFamily="34" charset="0"/>
              </a:rPr>
              <a:t> динамическое диспансерное наблюдение людей с хроническими заболеваниями</a:t>
            </a:r>
            <a:endParaRPr lang="ru-RU" sz="1600" dirty="0">
              <a:solidFill>
                <a:schemeClr val="bg1"/>
              </a:solidFill>
              <a:latin typeface="Arial" panose="020B0604020202020204" pitchFamily="34" charset="0"/>
              <a:cs typeface="Arial" panose="020B0604020202020204" pitchFamily="34" charset="0"/>
            </a:endParaRPr>
          </a:p>
        </p:txBody>
      </p:sp>
      <p:sp>
        <p:nvSpPr>
          <p:cNvPr id="127" name="Овал 126">
            <a:extLst>
              <a:ext uri="{FF2B5EF4-FFF2-40B4-BE49-F238E27FC236}">
                <a16:creationId xmlns="" xmlns:a16="http://schemas.microsoft.com/office/drawing/2014/main" id="{6FA6A84A-C3B8-4B95-AB30-BB1A4EBC2849}"/>
              </a:ext>
            </a:extLst>
          </p:cNvPr>
          <p:cNvSpPr/>
          <p:nvPr/>
        </p:nvSpPr>
        <p:spPr>
          <a:xfrm>
            <a:off x="6271858" y="5159603"/>
            <a:ext cx="809426" cy="809426"/>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TextBox 127">
            <a:extLst>
              <a:ext uri="{FF2B5EF4-FFF2-40B4-BE49-F238E27FC236}">
                <a16:creationId xmlns="" xmlns:a16="http://schemas.microsoft.com/office/drawing/2014/main" id="{D6D96EE5-177F-4393-9F3A-00CAFF2DB89E}"/>
              </a:ext>
            </a:extLst>
          </p:cNvPr>
          <p:cNvSpPr txBox="1"/>
          <p:nvPr/>
        </p:nvSpPr>
        <p:spPr>
          <a:xfrm>
            <a:off x="6415962" y="5070339"/>
            <a:ext cx="1507502" cy="646331"/>
          </a:xfrm>
          <a:prstGeom prst="rect">
            <a:avLst/>
          </a:prstGeom>
          <a:noFill/>
        </p:spPr>
        <p:txBody>
          <a:bodyPr wrap="square" rtlCol="0">
            <a:spAutoFit/>
          </a:bodyPr>
          <a:lstStyle/>
          <a:p>
            <a:r>
              <a:rPr lang="ru-RU" sz="3600" b="1" i="0" u="none" strike="noStrike" dirty="0">
                <a:solidFill>
                  <a:srgbClr val="4694DA"/>
                </a:solidFill>
                <a:effectLst/>
                <a:latin typeface="Arial" panose="020B0604020202020204" pitchFamily="34" charset="0"/>
                <a:cs typeface="Arial" panose="020B0604020202020204" pitchFamily="34" charset="0"/>
              </a:rPr>
              <a:t>51</a:t>
            </a:r>
            <a:endParaRPr lang="ru-RU" sz="3600" dirty="0">
              <a:solidFill>
                <a:srgbClr val="4694DA"/>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 xmlns:a16="http://schemas.microsoft.com/office/drawing/2014/main" id="{DE1C1337-138B-4EBD-A56E-CB85C682A4A2}"/>
              </a:ext>
            </a:extLst>
          </p:cNvPr>
          <p:cNvSpPr txBox="1"/>
          <p:nvPr/>
        </p:nvSpPr>
        <p:spPr>
          <a:xfrm>
            <a:off x="7089562" y="5223332"/>
            <a:ext cx="1182282" cy="461665"/>
          </a:xfrm>
          <a:prstGeom prst="rect">
            <a:avLst/>
          </a:prstGeom>
          <a:noFill/>
        </p:spPr>
        <p:txBody>
          <a:bodyPr wrap="square" rtlCol="0">
            <a:spAutoFit/>
          </a:bodyPr>
          <a:lstStyle/>
          <a:p>
            <a:r>
              <a:rPr lang="ru-RU" sz="2400" b="1" i="0" u="none" strike="noStrike" dirty="0">
                <a:solidFill>
                  <a:srgbClr val="4694DA"/>
                </a:solidFill>
                <a:effectLst/>
                <a:latin typeface="Arial" panose="020B0604020202020204" pitchFamily="34" charset="0"/>
                <a:cs typeface="Arial" panose="020B0604020202020204" pitchFamily="34" charset="0"/>
              </a:rPr>
              <a:t>тыс.</a:t>
            </a:r>
            <a:endParaRPr lang="ru-RU" sz="2400" dirty="0">
              <a:solidFill>
                <a:srgbClr val="4694DA"/>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 xmlns:a16="http://schemas.microsoft.com/office/drawing/2014/main" id="{48D64663-95A3-4C13-AA22-7B9982388866}"/>
              </a:ext>
            </a:extLst>
          </p:cNvPr>
          <p:cNvSpPr txBox="1"/>
          <p:nvPr/>
        </p:nvSpPr>
        <p:spPr>
          <a:xfrm>
            <a:off x="6431030" y="5567206"/>
            <a:ext cx="2081903" cy="553998"/>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Наших пациентов состоят на диспансерном наблюдении </a:t>
            </a:r>
            <a:endParaRPr lang="ru-RU" sz="10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131" name="Овал 130">
            <a:extLst>
              <a:ext uri="{FF2B5EF4-FFF2-40B4-BE49-F238E27FC236}">
                <a16:creationId xmlns="" xmlns:a16="http://schemas.microsoft.com/office/drawing/2014/main" id="{EF5019F6-B50B-46FA-AE61-442CC923D02B}"/>
              </a:ext>
            </a:extLst>
          </p:cNvPr>
          <p:cNvSpPr/>
          <p:nvPr/>
        </p:nvSpPr>
        <p:spPr>
          <a:xfrm>
            <a:off x="8758485" y="5051193"/>
            <a:ext cx="809426" cy="809426"/>
          </a:xfrm>
          <a:prstGeom prst="ellipse">
            <a:avLst/>
          </a:prstGeom>
          <a:solidFill>
            <a:srgbClr val="48BD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TextBox 131">
            <a:extLst>
              <a:ext uri="{FF2B5EF4-FFF2-40B4-BE49-F238E27FC236}">
                <a16:creationId xmlns="" xmlns:a16="http://schemas.microsoft.com/office/drawing/2014/main" id="{BD5C18E0-07D2-493E-B128-DF337E78756C}"/>
              </a:ext>
            </a:extLst>
          </p:cNvPr>
          <p:cNvSpPr txBox="1"/>
          <p:nvPr/>
        </p:nvSpPr>
        <p:spPr>
          <a:xfrm>
            <a:off x="8902589" y="4961929"/>
            <a:ext cx="1507502" cy="646331"/>
          </a:xfrm>
          <a:prstGeom prst="rect">
            <a:avLst/>
          </a:prstGeom>
          <a:noFill/>
        </p:spPr>
        <p:txBody>
          <a:bodyPr wrap="square" rtlCol="0">
            <a:spAutoFit/>
          </a:bodyPr>
          <a:lstStyle/>
          <a:p>
            <a:r>
              <a:rPr lang="ru-RU" sz="3600" b="1" i="0" u="none" strike="noStrike" dirty="0">
                <a:solidFill>
                  <a:srgbClr val="4694DA"/>
                </a:solidFill>
                <a:effectLst/>
                <a:latin typeface="Arial" panose="020B0604020202020204" pitchFamily="34" charset="0"/>
                <a:cs typeface="Arial" panose="020B0604020202020204" pitchFamily="34" charset="0"/>
              </a:rPr>
              <a:t>6</a:t>
            </a:r>
            <a:endParaRPr lang="ru-RU" sz="3600" dirty="0">
              <a:solidFill>
                <a:srgbClr val="4694DA"/>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 xmlns:a16="http://schemas.microsoft.com/office/drawing/2014/main" id="{87254931-291D-4796-83B9-3C6A57D64A5F}"/>
              </a:ext>
            </a:extLst>
          </p:cNvPr>
          <p:cNvSpPr txBox="1"/>
          <p:nvPr/>
        </p:nvSpPr>
        <p:spPr>
          <a:xfrm>
            <a:off x="8917656" y="5458796"/>
            <a:ext cx="2415651" cy="707886"/>
          </a:xfrm>
          <a:prstGeom prst="rect">
            <a:avLst/>
          </a:prstGeom>
          <a:noFill/>
        </p:spPr>
        <p:txBody>
          <a:bodyPr wrap="square" rtlCol="0">
            <a:spAutoFit/>
          </a:bodyPr>
          <a:lstStyle/>
          <a:p>
            <a:r>
              <a:rPr lang="ru-RU" sz="10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помощников врача помогают организовать полноценное и неотрывное диспансерное наблюдение</a:t>
            </a:r>
          </a:p>
        </p:txBody>
      </p:sp>
      <p:pic>
        <p:nvPicPr>
          <p:cNvPr id="155" name="Рисунок 154">
            <a:extLst>
              <a:ext uri="{FF2B5EF4-FFF2-40B4-BE49-F238E27FC236}">
                <a16:creationId xmlns="" xmlns:a16="http://schemas.microsoft.com/office/drawing/2014/main" id="{BD7E9DD2-012B-4E8C-9D48-AB12F8CDF45E}"/>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pic>
        <p:nvPicPr>
          <p:cNvPr id="156" name="Рисунок 155">
            <a:extLst>
              <a:ext uri="{FF2B5EF4-FFF2-40B4-BE49-F238E27FC236}">
                <a16:creationId xmlns="" xmlns:a16="http://schemas.microsoft.com/office/drawing/2014/main" id="{6E5790CE-6558-4601-84B6-2B6C067A6BE1}"/>
              </a:ext>
            </a:extLst>
          </p:cNvPr>
          <p:cNvPicPr>
            <a:picLocks noChangeAspect="1"/>
          </p:cNvPicPr>
          <p:nvPr/>
        </p:nvPicPr>
        <p:blipFill>
          <a:blip r:embed="rId8" cstate="print">
            <a:extLst>
              <a:ext uri="{96DAC541-7B7A-43D3-8B79-37D633B846F1}">
                <asvg:svgBlip xmlns="" xmlns:asvg="http://schemas.microsoft.com/office/drawing/2016/SVG/main" r:embed="rId9"/>
              </a:ext>
            </a:extLst>
          </a:blip>
          <a:stretch>
            <a:fillRect/>
          </a:stretch>
        </p:blipFill>
        <p:spPr>
          <a:xfrm>
            <a:off x="1025828" y="1456981"/>
            <a:ext cx="1771963" cy="611022"/>
          </a:xfrm>
          <a:prstGeom prst="rect">
            <a:avLst/>
          </a:prstGeom>
        </p:spPr>
      </p:pic>
      <p:sp>
        <p:nvSpPr>
          <p:cNvPr id="72" name="Шестиугольник 71">
            <a:extLst>
              <a:ext uri="{FF2B5EF4-FFF2-40B4-BE49-F238E27FC236}">
                <a16:creationId xmlns="" xmlns:a16="http://schemas.microsoft.com/office/drawing/2014/main" id="{82ED6E44-4198-4A6C-8203-C3574FF7C11F}"/>
              </a:ext>
            </a:extLst>
          </p:cNvPr>
          <p:cNvSpPr/>
          <p:nvPr/>
        </p:nvSpPr>
        <p:spPr>
          <a:xfrm>
            <a:off x="11039589" y="3672114"/>
            <a:ext cx="743720" cy="641138"/>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 name="Рисунок 49">
            <a:extLst>
              <a:ext uri="{FF2B5EF4-FFF2-40B4-BE49-F238E27FC236}">
                <a16:creationId xmlns="" xmlns:a16="http://schemas.microsoft.com/office/drawing/2014/main" id="{D9DF2784-6C18-4CAF-B11F-9F0396479FF7}"/>
              </a:ext>
            </a:extLst>
          </p:cNvPr>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30211" t="24296" r="23956" b="16409"/>
          <a:stretch/>
        </p:blipFill>
        <p:spPr bwMode="auto">
          <a:xfrm>
            <a:off x="8464992" y="1140788"/>
            <a:ext cx="3108600" cy="2679826"/>
          </a:xfrm>
          <a:custGeom>
            <a:avLst/>
            <a:gdLst>
              <a:gd name="connsiteX0" fmla="*/ 669957 w 3108600"/>
              <a:gd name="connsiteY0" fmla="*/ 0 h 2679826"/>
              <a:gd name="connsiteX1" fmla="*/ 2438643 w 3108600"/>
              <a:gd name="connsiteY1" fmla="*/ 0 h 2679826"/>
              <a:gd name="connsiteX2" fmla="*/ 3108600 w 3108600"/>
              <a:gd name="connsiteY2" fmla="*/ 1339913 h 2679826"/>
              <a:gd name="connsiteX3" fmla="*/ 2438643 w 3108600"/>
              <a:gd name="connsiteY3" fmla="*/ 2679826 h 2679826"/>
              <a:gd name="connsiteX4" fmla="*/ 669957 w 3108600"/>
              <a:gd name="connsiteY4" fmla="*/ 2679826 h 2679826"/>
              <a:gd name="connsiteX5" fmla="*/ 0 w 3108600"/>
              <a:gd name="connsiteY5" fmla="*/ 1339913 h 267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8600" h="2679826">
                <a:moveTo>
                  <a:pt x="669957" y="0"/>
                </a:moveTo>
                <a:lnTo>
                  <a:pt x="2438643" y="0"/>
                </a:lnTo>
                <a:lnTo>
                  <a:pt x="3108600" y="1339913"/>
                </a:lnTo>
                <a:lnTo>
                  <a:pt x="2438643" y="2679826"/>
                </a:lnTo>
                <a:lnTo>
                  <a:pt x="669957" y="2679826"/>
                </a:lnTo>
                <a:lnTo>
                  <a:pt x="0" y="1339913"/>
                </a:lnTo>
                <a:close/>
              </a:path>
            </a:pathLst>
          </a:custGeom>
          <a:noFill/>
          <a:extLst>
            <a:ext uri="{909E8E84-426E-40DD-AFC4-6F175D3DCCD1}">
              <a14:hiddenFill xmlns:a14="http://schemas.microsoft.com/office/drawing/2010/main" xmlns="">
                <a:solidFill>
                  <a:srgbClr val="FFFFFF"/>
                </a:solidFill>
              </a14:hiddenFill>
            </a:ext>
          </a:extLst>
        </p:spPr>
      </p:pic>
      <p:sp>
        <p:nvSpPr>
          <p:cNvPr id="71" name="Шестиугольник 70">
            <a:extLst>
              <a:ext uri="{FF2B5EF4-FFF2-40B4-BE49-F238E27FC236}">
                <a16:creationId xmlns="" xmlns:a16="http://schemas.microsoft.com/office/drawing/2014/main" id="{499E1B76-A5CC-46FE-81F0-52DEC54A317A}"/>
              </a:ext>
            </a:extLst>
          </p:cNvPr>
          <p:cNvSpPr/>
          <p:nvPr/>
        </p:nvSpPr>
        <p:spPr>
          <a:xfrm>
            <a:off x="7833214" y="1292802"/>
            <a:ext cx="1171229" cy="1009681"/>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 xmlns:a16="http://schemas.microsoft.com/office/drawing/2014/main" id="{B702E38E-52F0-4E26-B86D-AD11B1B34BAA}"/>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l="13205" t="2391" r="17603" b="8206"/>
          <a:stretch>
            <a:fillRect/>
          </a:stretch>
        </p:blipFill>
        <p:spPr bwMode="auto">
          <a:xfrm>
            <a:off x="7088254" y="2678914"/>
            <a:ext cx="1786838" cy="1540378"/>
          </a:xfrm>
          <a:custGeom>
            <a:avLst/>
            <a:gdLst>
              <a:gd name="connsiteX0" fmla="*/ 385095 w 1786838"/>
              <a:gd name="connsiteY0" fmla="*/ 0 h 1540378"/>
              <a:gd name="connsiteX1" fmla="*/ 1401744 w 1786838"/>
              <a:gd name="connsiteY1" fmla="*/ 0 h 1540378"/>
              <a:gd name="connsiteX2" fmla="*/ 1786838 w 1786838"/>
              <a:gd name="connsiteY2" fmla="*/ 770189 h 1540378"/>
              <a:gd name="connsiteX3" fmla="*/ 1401744 w 1786838"/>
              <a:gd name="connsiteY3" fmla="*/ 1540378 h 1540378"/>
              <a:gd name="connsiteX4" fmla="*/ 385095 w 1786838"/>
              <a:gd name="connsiteY4" fmla="*/ 1540378 h 1540378"/>
              <a:gd name="connsiteX5" fmla="*/ 0 w 1786838"/>
              <a:gd name="connsiteY5" fmla="*/ 770189 h 154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838" h="1540378">
                <a:moveTo>
                  <a:pt x="385095" y="0"/>
                </a:moveTo>
                <a:lnTo>
                  <a:pt x="1401744" y="0"/>
                </a:lnTo>
                <a:lnTo>
                  <a:pt x="1786838" y="770189"/>
                </a:lnTo>
                <a:lnTo>
                  <a:pt x="1401744" y="1540378"/>
                </a:lnTo>
                <a:lnTo>
                  <a:pt x="385095" y="1540378"/>
                </a:lnTo>
                <a:lnTo>
                  <a:pt x="0" y="770189"/>
                </a:ln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577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Шестиугольник 70">
            <a:extLst>
              <a:ext uri="{FF2B5EF4-FFF2-40B4-BE49-F238E27FC236}">
                <a16:creationId xmlns="" xmlns:a16="http://schemas.microsoft.com/office/drawing/2014/main" id="{499E1B76-A5CC-46FE-81F0-52DEC54A317A}"/>
              </a:ext>
            </a:extLst>
          </p:cNvPr>
          <p:cNvSpPr/>
          <p:nvPr/>
        </p:nvSpPr>
        <p:spPr>
          <a:xfrm>
            <a:off x="7833214" y="1292802"/>
            <a:ext cx="1171229" cy="1009681"/>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Прямоугольник: скругленные углы 135">
            <a:extLst>
              <a:ext uri="{FF2B5EF4-FFF2-40B4-BE49-F238E27FC236}">
                <a16:creationId xmlns="" xmlns:a16="http://schemas.microsoft.com/office/drawing/2014/main" id="{9C0CB530-2396-4031-9A48-AF8A9C6B4FC8}"/>
              </a:ext>
            </a:extLst>
          </p:cNvPr>
          <p:cNvSpPr/>
          <p:nvPr/>
        </p:nvSpPr>
        <p:spPr>
          <a:xfrm>
            <a:off x="5252489" y="1499437"/>
            <a:ext cx="2996608" cy="468412"/>
          </a:xfrm>
          <a:prstGeom prst="roundRect">
            <a:avLst>
              <a:gd name="adj" fmla="val 28744"/>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Прямоугольник: скругленные углы 134">
            <a:extLst>
              <a:ext uri="{FF2B5EF4-FFF2-40B4-BE49-F238E27FC236}">
                <a16:creationId xmlns="" xmlns:a16="http://schemas.microsoft.com/office/drawing/2014/main" id="{5DF58761-909B-4C86-9AC8-3DC389FECEB2}"/>
              </a:ext>
            </a:extLst>
          </p:cNvPr>
          <p:cNvSpPr/>
          <p:nvPr/>
        </p:nvSpPr>
        <p:spPr>
          <a:xfrm>
            <a:off x="1601014" y="1306693"/>
            <a:ext cx="1611970" cy="533150"/>
          </a:xfrm>
          <a:prstGeom prst="roundRect">
            <a:avLst>
              <a:gd name="adj" fmla="val 28744"/>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 xmlns:a16="http://schemas.microsoft.com/office/drawing/2014/main" id="{93EDBA9E-8FDD-49F3-860C-B91C75A5A1FB}"/>
              </a:ext>
            </a:extLst>
          </p:cNvPr>
          <p:cNvSpPr/>
          <p:nvPr/>
        </p:nvSpPr>
        <p:spPr>
          <a:xfrm>
            <a:off x="60325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634"/>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dirty="0">
                <a:solidFill>
                  <a:srgbClr val="1B2E51"/>
                </a:solidFill>
                <a:latin typeface="Arial" panose="020B0604020202020204" pitchFamily="34" charset="0"/>
                <a:cs typeface="Arial" panose="020B0604020202020204" pitchFamily="34" charset="0"/>
              </a:rPr>
              <a:t>Диспансерное наблюдение</a:t>
            </a: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21" name="TextBox 20">
            <a:extLst>
              <a:ext uri="{FF2B5EF4-FFF2-40B4-BE49-F238E27FC236}">
                <a16:creationId xmlns="" xmlns:a16="http://schemas.microsoft.com/office/drawing/2014/main" id="{1E891013-9DD9-4D43-A0CF-0927FF49903B}"/>
              </a:ext>
            </a:extLst>
          </p:cNvPr>
          <p:cNvSpPr txBox="1"/>
          <p:nvPr/>
        </p:nvSpPr>
        <p:spPr>
          <a:xfrm>
            <a:off x="1314165" y="2271418"/>
            <a:ext cx="437082" cy="923330"/>
          </a:xfrm>
          <a:prstGeom prst="rect">
            <a:avLst/>
          </a:prstGeom>
          <a:noFill/>
        </p:spPr>
        <p:txBody>
          <a:bodyPr wrap="square" rtlCol="0">
            <a:spAutoFit/>
          </a:bodyPr>
          <a:lstStyle/>
          <a:p>
            <a:r>
              <a:rPr lang="ru-RU" sz="5400" b="1" i="0" u="none" strike="noStrike" dirty="0">
                <a:solidFill>
                  <a:schemeClr val="bg1"/>
                </a:solidFill>
                <a:effectLst/>
                <a:latin typeface="Arial" panose="020B0604020202020204" pitchFamily="34" charset="0"/>
                <a:cs typeface="Arial" panose="020B0604020202020204" pitchFamily="34" charset="0"/>
              </a:rPr>
              <a:t>!</a:t>
            </a:r>
            <a:endParaRPr lang="ru-RU" sz="5400" dirty="0">
              <a:solidFill>
                <a:schemeClr val="bg1"/>
              </a:solidFill>
              <a:latin typeface="Arial" panose="020B0604020202020204" pitchFamily="34" charset="0"/>
              <a:cs typeface="Arial" panose="020B0604020202020204" pitchFamily="34" charset="0"/>
            </a:endParaRPr>
          </a:p>
        </p:txBody>
      </p:sp>
      <p:pic>
        <p:nvPicPr>
          <p:cNvPr id="155" name="Рисунок 154">
            <a:extLst>
              <a:ext uri="{FF2B5EF4-FFF2-40B4-BE49-F238E27FC236}">
                <a16:creationId xmlns="" xmlns:a16="http://schemas.microsoft.com/office/drawing/2014/main" id="{BD7E9DD2-012B-4E8C-9D48-AB12F8CDF45E}"/>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sp>
        <p:nvSpPr>
          <p:cNvPr id="72" name="Шестиугольник 71">
            <a:extLst>
              <a:ext uri="{FF2B5EF4-FFF2-40B4-BE49-F238E27FC236}">
                <a16:creationId xmlns="" xmlns:a16="http://schemas.microsoft.com/office/drawing/2014/main" id="{82ED6E44-4198-4A6C-8203-C3574FF7C11F}"/>
              </a:ext>
            </a:extLst>
          </p:cNvPr>
          <p:cNvSpPr/>
          <p:nvPr/>
        </p:nvSpPr>
        <p:spPr>
          <a:xfrm>
            <a:off x="11039589" y="3672114"/>
            <a:ext cx="743720" cy="641138"/>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 xmlns:a16="http://schemas.microsoft.com/office/drawing/2014/main" id="{B702E38E-52F0-4E26-B86D-AD11B1B34BAA}"/>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l="13205" t="2391" r="17603" b="8206"/>
          <a:stretch>
            <a:fillRect/>
          </a:stretch>
        </p:blipFill>
        <p:spPr bwMode="auto">
          <a:xfrm>
            <a:off x="9175918" y="2302483"/>
            <a:ext cx="1786838" cy="1540378"/>
          </a:xfrm>
          <a:custGeom>
            <a:avLst/>
            <a:gdLst>
              <a:gd name="connsiteX0" fmla="*/ 385095 w 1786838"/>
              <a:gd name="connsiteY0" fmla="*/ 0 h 1540378"/>
              <a:gd name="connsiteX1" fmla="*/ 1401744 w 1786838"/>
              <a:gd name="connsiteY1" fmla="*/ 0 h 1540378"/>
              <a:gd name="connsiteX2" fmla="*/ 1786838 w 1786838"/>
              <a:gd name="connsiteY2" fmla="*/ 770189 h 1540378"/>
              <a:gd name="connsiteX3" fmla="*/ 1401744 w 1786838"/>
              <a:gd name="connsiteY3" fmla="*/ 1540378 h 1540378"/>
              <a:gd name="connsiteX4" fmla="*/ 385095 w 1786838"/>
              <a:gd name="connsiteY4" fmla="*/ 1540378 h 1540378"/>
              <a:gd name="connsiteX5" fmla="*/ 0 w 1786838"/>
              <a:gd name="connsiteY5" fmla="*/ 770189 h 154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838" h="1540378">
                <a:moveTo>
                  <a:pt x="385095" y="0"/>
                </a:moveTo>
                <a:lnTo>
                  <a:pt x="1401744" y="0"/>
                </a:lnTo>
                <a:lnTo>
                  <a:pt x="1786838" y="770189"/>
                </a:lnTo>
                <a:lnTo>
                  <a:pt x="1401744" y="1540378"/>
                </a:lnTo>
                <a:lnTo>
                  <a:pt x="385095" y="1540378"/>
                </a:lnTo>
                <a:lnTo>
                  <a:pt x="0" y="770189"/>
                </a:lnTo>
                <a:close/>
              </a:path>
            </a:pathLst>
          </a:custGeom>
          <a:noFill/>
          <a:extLst>
            <a:ext uri="{909E8E84-426E-40DD-AFC4-6F175D3DCCD1}">
              <a14:hiddenFill xmlns:a14="http://schemas.microsoft.com/office/drawing/2010/main" xmlns="">
                <a:solidFill>
                  <a:srgbClr val="FFFFFF"/>
                </a:solidFill>
              </a14:hiddenFill>
            </a:ext>
          </a:extLst>
        </p:spPr>
      </p:pic>
      <p:grpSp>
        <p:nvGrpSpPr>
          <p:cNvPr id="47" name="Group 2">
            <a:extLst>
              <a:ext uri="{FF2B5EF4-FFF2-40B4-BE49-F238E27FC236}">
                <a16:creationId xmlns="" xmlns:a16="http://schemas.microsoft.com/office/drawing/2014/main" id="{89A1C9BC-B0C4-4B87-95FF-99AB51B3821E}"/>
              </a:ext>
            </a:extLst>
          </p:cNvPr>
          <p:cNvGrpSpPr/>
          <p:nvPr/>
        </p:nvGrpSpPr>
        <p:grpSpPr>
          <a:xfrm>
            <a:off x="1219095" y="5984196"/>
            <a:ext cx="7627417" cy="137515"/>
            <a:chOff x="0" y="0"/>
            <a:chExt cx="29905200" cy="508000"/>
          </a:xfrm>
        </p:grpSpPr>
        <p:sp>
          <p:nvSpPr>
            <p:cNvPr id="48" name="Freeform 3">
              <a:extLst>
                <a:ext uri="{FF2B5EF4-FFF2-40B4-BE49-F238E27FC236}">
                  <a16:creationId xmlns="" xmlns:a16="http://schemas.microsoft.com/office/drawing/2014/main" id="{93C71C0E-00F4-492F-862E-6B70DBFF3C91}"/>
                </a:ext>
              </a:extLst>
            </p:cNvPr>
            <p:cNvSpPr/>
            <p:nvPr/>
          </p:nvSpPr>
          <p:spPr>
            <a:xfrm>
              <a:off x="29457802" y="49530"/>
              <a:ext cx="407113" cy="408940"/>
            </a:xfrm>
            <a:custGeom>
              <a:avLst/>
              <a:gdLst/>
              <a:ahLst/>
              <a:cxnLst/>
              <a:rect l="l" t="t" r="r" b="b"/>
              <a:pathLst>
                <a:path w="407113" h="408940">
                  <a:moveTo>
                    <a:pt x="203556" y="0"/>
                  </a:moveTo>
                  <a:cubicBezTo>
                    <a:pt x="316126" y="503"/>
                    <a:pt x="407113" y="91900"/>
                    <a:pt x="407113" y="204470"/>
                  </a:cubicBezTo>
                  <a:cubicBezTo>
                    <a:pt x="407113" y="317040"/>
                    <a:pt x="316126" y="408437"/>
                    <a:pt x="203556" y="408940"/>
                  </a:cubicBezTo>
                  <a:cubicBezTo>
                    <a:pt x="90987" y="408437"/>
                    <a:pt x="0" y="317040"/>
                    <a:pt x="0" y="204470"/>
                  </a:cubicBezTo>
                  <a:cubicBezTo>
                    <a:pt x="0" y="91900"/>
                    <a:pt x="90987" y="503"/>
                    <a:pt x="203556" y="0"/>
                  </a:cubicBezTo>
                  <a:close/>
                </a:path>
              </a:pathLst>
            </a:custGeom>
            <a:solidFill>
              <a:srgbClr val="FFFFFF"/>
            </a:solidFill>
            <a:ln>
              <a:solidFill>
                <a:srgbClr val="000000"/>
              </a:solidFill>
            </a:ln>
          </p:spPr>
        </p:sp>
        <p:sp>
          <p:nvSpPr>
            <p:cNvPr id="49" name="Freeform 4">
              <a:extLst>
                <a:ext uri="{FF2B5EF4-FFF2-40B4-BE49-F238E27FC236}">
                  <a16:creationId xmlns="" xmlns:a16="http://schemas.microsoft.com/office/drawing/2014/main" id="{B26C0388-0B9D-4ED7-8A50-78F386636691}"/>
                </a:ext>
              </a:extLst>
            </p:cNvPr>
            <p:cNvSpPr/>
            <p:nvPr/>
          </p:nvSpPr>
          <p:spPr>
            <a:xfrm>
              <a:off x="0" y="11430"/>
              <a:ext cx="29905201" cy="485140"/>
            </a:xfrm>
            <a:custGeom>
              <a:avLst/>
              <a:gdLst/>
              <a:ahLst/>
              <a:cxnLst/>
              <a:rect l="l" t="t" r="r" b="b"/>
              <a:pathLst>
                <a:path w="29905201" h="485140">
                  <a:moveTo>
                    <a:pt x="29661358" y="0"/>
                  </a:moveTo>
                  <a:cubicBezTo>
                    <a:pt x="29540708" y="0"/>
                    <a:pt x="29440380" y="88900"/>
                    <a:pt x="29421330" y="204470"/>
                  </a:cubicBezTo>
                  <a:lnTo>
                    <a:pt x="0" y="204470"/>
                  </a:lnTo>
                  <a:lnTo>
                    <a:pt x="0" y="280670"/>
                  </a:lnTo>
                  <a:lnTo>
                    <a:pt x="29422601" y="280670"/>
                  </a:lnTo>
                  <a:cubicBezTo>
                    <a:pt x="29440380" y="396240"/>
                    <a:pt x="29541980" y="485140"/>
                    <a:pt x="29662630" y="485140"/>
                  </a:cubicBezTo>
                  <a:cubicBezTo>
                    <a:pt x="29797251" y="485140"/>
                    <a:pt x="29905201" y="375920"/>
                    <a:pt x="29905201" y="242570"/>
                  </a:cubicBezTo>
                  <a:cubicBezTo>
                    <a:pt x="29905201" y="107950"/>
                    <a:pt x="29795980" y="0"/>
                    <a:pt x="29661358" y="0"/>
                  </a:cubicBezTo>
                  <a:close/>
                  <a:moveTo>
                    <a:pt x="29661358" y="408940"/>
                  </a:moveTo>
                  <a:cubicBezTo>
                    <a:pt x="29569919" y="408940"/>
                    <a:pt x="29494990" y="334010"/>
                    <a:pt x="29494990" y="242570"/>
                  </a:cubicBezTo>
                  <a:cubicBezTo>
                    <a:pt x="29494990" y="151130"/>
                    <a:pt x="29569919" y="76200"/>
                    <a:pt x="29661358" y="76200"/>
                  </a:cubicBezTo>
                  <a:cubicBezTo>
                    <a:pt x="29752801" y="76200"/>
                    <a:pt x="29827730" y="151130"/>
                    <a:pt x="29827730" y="242570"/>
                  </a:cubicBezTo>
                  <a:cubicBezTo>
                    <a:pt x="29829001" y="334010"/>
                    <a:pt x="29754069" y="408940"/>
                    <a:pt x="29661358" y="408940"/>
                  </a:cubicBezTo>
                  <a:close/>
                </a:path>
              </a:pathLst>
            </a:custGeom>
            <a:solidFill>
              <a:srgbClr val="4D3145">
                <a:alpha val="29804"/>
              </a:srgbClr>
            </a:solidFill>
          </p:spPr>
        </p:sp>
      </p:grpSp>
      <p:pic>
        <p:nvPicPr>
          <p:cNvPr id="51" name="Picture 5">
            <a:extLst>
              <a:ext uri="{FF2B5EF4-FFF2-40B4-BE49-F238E27FC236}">
                <a16:creationId xmlns="" xmlns:a16="http://schemas.microsoft.com/office/drawing/2014/main" id="{1895E152-B5B2-4954-BBE9-C8CE161F46D6}"/>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rot="-5400000">
            <a:off x="2798862" y="5792750"/>
            <a:ext cx="551048" cy="519198"/>
          </a:xfrm>
          <a:prstGeom prst="rect">
            <a:avLst/>
          </a:prstGeom>
        </p:spPr>
      </p:pic>
      <p:grpSp>
        <p:nvGrpSpPr>
          <p:cNvPr id="52" name="Group 6">
            <a:extLst>
              <a:ext uri="{FF2B5EF4-FFF2-40B4-BE49-F238E27FC236}">
                <a16:creationId xmlns="" xmlns:a16="http://schemas.microsoft.com/office/drawing/2014/main" id="{B2191C61-4B5A-4A2E-A4FD-686705E72355}"/>
              </a:ext>
            </a:extLst>
          </p:cNvPr>
          <p:cNvGrpSpPr/>
          <p:nvPr/>
        </p:nvGrpSpPr>
        <p:grpSpPr>
          <a:xfrm rot="-5400000">
            <a:off x="6162178" y="5531223"/>
            <a:ext cx="401463" cy="129567"/>
            <a:chOff x="0" y="0"/>
            <a:chExt cx="1483059" cy="508000"/>
          </a:xfrm>
        </p:grpSpPr>
        <p:sp>
          <p:nvSpPr>
            <p:cNvPr id="53" name="Freeform 7">
              <a:extLst>
                <a:ext uri="{FF2B5EF4-FFF2-40B4-BE49-F238E27FC236}">
                  <a16:creationId xmlns="" xmlns:a16="http://schemas.microsoft.com/office/drawing/2014/main" id="{D168B4A4-6B84-455B-AAD8-CB381A8ED25D}"/>
                </a:ext>
              </a:extLst>
            </p:cNvPr>
            <p:cNvSpPr/>
            <p:nvPr/>
          </p:nvSpPr>
          <p:spPr>
            <a:xfrm>
              <a:off x="1035661"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solidFill>
              <a:srgbClr val="FFFFFF"/>
            </a:solidFill>
            <a:ln>
              <a:solidFill>
                <a:srgbClr val="000000"/>
              </a:solidFill>
            </a:ln>
          </p:spPr>
        </p:sp>
        <p:sp>
          <p:nvSpPr>
            <p:cNvPr id="55" name="Freeform 8">
              <a:extLst>
                <a:ext uri="{FF2B5EF4-FFF2-40B4-BE49-F238E27FC236}">
                  <a16:creationId xmlns="" xmlns:a16="http://schemas.microsoft.com/office/drawing/2014/main" id="{4E71CABD-F8CC-41ED-97FE-FE986AC83526}"/>
                </a:ext>
              </a:extLst>
            </p:cNvPr>
            <p:cNvSpPr/>
            <p:nvPr/>
          </p:nvSpPr>
          <p:spPr>
            <a:xfrm>
              <a:off x="0" y="11430"/>
              <a:ext cx="1483059" cy="485140"/>
            </a:xfrm>
            <a:custGeom>
              <a:avLst/>
              <a:gdLst/>
              <a:ahLst/>
              <a:cxnLst/>
              <a:rect l="l" t="t" r="r" b="b"/>
              <a:pathLst>
                <a:path w="1483059" h="485140">
                  <a:moveTo>
                    <a:pt x="1239219" y="0"/>
                  </a:moveTo>
                  <a:cubicBezTo>
                    <a:pt x="1118569" y="0"/>
                    <a:pt x="1018239" y="88900"/>
                    <a:pt x="999189" y="204470"/>
                  </a:cubicBezTo>
                  <a:lnTo>
                    <a:pt x="0" y="204470"/>
                  </a:lnTo>
                  <a:lnTo>
                    <a:pt x="0" y="280670"/>
                  </a:lnTo>
                  <a:lnTo>
                    <a:pt x="1000459" y="280670"/>
                  </a:lnTo>
                  <a:cubicBezTo>
                    <a:pt x="1018239" y="396240"/>
                    <a:pt x="1119839" y="485140"/>
                    <a:pt x="1240489" y="485140"/>
                  </a:cubicBezTo>
                  <a:cubicBezTo>
                    <a:pt x="1375109" y="485140"/>
                    <a:pt x="1483059" y="375920"/>
                    <a:pt x="1483059" y="242570"/>
                  </a:cubicBezTo>
                  <a:cubicBezTo>
                    <a:pt x="1483059" y="107950"/>
                    <a:pt x="1373839" y="0"/>
                    <a:pt x="1239219" y="0"/>
                  </a:cubicBezTo>
                  <a:close/>
                  <a:moveTo>
                    <a:pt x="1239219" y="408940"/>
                  </a:moveTo>
                  <a:cubicBezTo>
                    <a:pt x="1147779" y="408940"/>
                    <a:pt x="1072849" y="334010"/>
                    <a:pt x="1072849" y="242570"/>
                  </a:cubicBezTo>
                  <a:cubicBezTo>
                    <a:pt x="1072849" y="151130"/>
                    <a:pt x="1147779" y="76200"/>
                    <a:pt x="1239219" y="76200"/>
                  </a:cubicBezTo>
                  <a:cubicBezTo>
                    <a:pt x="1330659" y="76200"/>
                    <a:pt x="1405589" y="151130"/>
                    <a:pt x="1405589" y="242570"/>
                  </a:cubicBezTo>
                  <a:cubicBezTo>
                    <a:pt x="1406859" y="334010"/>
                    <a:pt x="1331929" y="408940"/>
                    <a:pt x="1239219" y="408940"/>
                  </a:cubicBezTo>
                  <a:close/>
                </a:path>
              </a:pathLst>
            </a:custGeom>
            <a:solidFill>
              <a:srgbClr val="FF6A3A"/>
            </a:solidFill>
          </p:spPr>
        </p:sp>
      </p:grpSp>
      <p:pic>
        <p:nvPicPr>
          <p:cNvPr id="56" name="Picture 9">
            <a:extLst>
              <a:ext uri="{FF2B5EF4-FFF2-40B4-BE49-F238E27FC236}">
                <a16:creationId xmlns="" xmlns:a16="http://schemas.microsoft.com/office/drawing/2014/main" id="{8887FBB8-2C42-41B9-BFC4-DDE4145BC68C}"/>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rot="-5400000">
            <a:off x="6087386" y="5808419"/>
            <a:ext cx="551048" cy="519198"/>
          </a:xfrm>
          <a:prstGeom prst="rect">
            <a:avLst/>
          </a:prstGeom>
        </p:spPr>
      </p:pic>
      <p:grpSp>
        <p:nvGrpSpPr>
          <p:cNvPr id="57" name="Group 10">
            <a:extLst>
              <a:ext uri="{FF2B5EF4-FFF2-40B4-BE49-F238E27FC236}">
                <a16:creationId xmlns="" xmlns:a16="http://schemas.microsoft.com/office/drawing/2014/main" id="{3D89C450-1978-451E-8530-5E6D118E1D5B}"/>
              </a:ext>
            </a:extLst>
          </p:cNvPr>
          <p:cNvGrpSpPr/>
          <p:nvPr/>
        </p:nvGrpSpPr>
        <p:grpSpPr>
          <a:xfrm rot="-5400000">
            <a:off x="1043383" y="5731955"/>
            <a:ext cx="542558" cy="129567"/>
            <a:chOff x="0" y="0"/>
            <a:chExt cx="2004282" cy="508000"/>
          </a:xfrm>
        </p:grpSpPr>
        <p:sp>
          <p:nvSpPr>
            <p:cNvPr id="58" name="Freeform 11">
              <a:extLst>
                <a:ext uri="{FF2B5EF4-FFF2-40B4-BE49-F238E27FC236}">
                  <a16:creationId xmlns="" xmlns:a16="http://schemas.microsoft.com/office/drawing/2014/main" id="{3C96188B-1F1F-41B9-A38C-CB3B12F84FF3}"/>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rgbClr val="000000"/>
              </a:solidFill>
            </a:ln>
          </p:spPr>
        </p:sp>
        <p:sp>
          <p:nvSpPr>
            <p:cNvPr id="59" name="Freeform 12">
              <a:extLst>
                <a:ext uri="{FF2B5EF4-FFF2-40B4-BE49-F238E27FC236}">
                  <a16:creationId xmlns="" xmlns:a16="http://schemas.microsoft.com/office/drawing/2014/main" id="{54A46763-8AE8-488F-B4BE-1AF8E9E71979}"/>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61A6AB"/>
            </a:solidFill>
          </p:spPr>
        </p:sp>
      </p:grpSp>
      <p:grpSp>
        <p:nvGrpSpPr>
          <p:cNvPr id="61" name="Group 13">
            <a:extLst>
              <a:ext uri="{FF2B5EF4-FFF2-40B4-BE49-F238E27FC236}">
                <a16:creationId xmlns="" xmlns:a16="http://schemas.microsoft.com/office/drawing/2014/main" id="{B1B49B3A-9B2D-474B-BD13-79AEB2B29F72}"/>
              </a:ext>
            </a:extLst>
          </p:cNvPr>
          <p:cNvGrpSpPr/>
          <p:nvPr/>
        </p:nvGrpSpPr>
        <p:grpSpPr>
          <a:xfrm rot="-5400000">
            <a:off x="2881883" y="5521267"/>
            <a:ext cx="381549" cy="129567"/>
            <a:chOff x="0" y="0"/>
            <a:chExt cx="1409496" cy="508000"/>
          </a:xfrm>
        </p:grpSpPr>
        <p:sp>
          <p:nvSpPr>
            <p:cNvPr id="63" name="Freeform 14">
              <a:extLst>
                <a:ext uri="{FF2B5EF4-FFF2-40B4-BE49-F238E27FC236}">
                  <a16:creationId xmlns="" xmlns:a16="http://schemas.microsoft.com/office/drawing/2014/main" id="{DA7AC9BA-F176-4294-8550-291445F9DED7}"/>
                </a:ext>
              </a:extLst>
            </p:cNvPr>
            <p:cNvSpPr/>
            <p:nvPr/>
          </p:nvSpPr>
          <p:spPr>
            <a:xfrm>
              <a:off x="962098" y="49530"/>
              <a:ext cx="407115" cy="408940"/>
            </a:xfrm>
            <a:custGeom>
              <a:avLst/>
              <a:gdLst/>
              <a:ahLst/>
              <a:cxnLst/>
              <a:rect l="l" t="t" r="r" b="b"/>
              <a:pathLst>
                <a:path w="407115" h="40894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solidFill>
              <a:srgbClr val="FFFFFF"/>
            </a:solidFill>
            <a:ln>
              <a:solidFill>
                <a:srgbClr val="000000"/>
              </a:solidFill>
            </a:ln>
          </p:spPr>
        </p:sp>
        <p:sp>
          <p:nvSpPr>
            <p:cNvPr id="64" name="Freeform 15">
              <a:extLst>
                <a:ext uri="{FF2B5EF4-FFF2-40B4-BE49-F238E27FC236}">
                  <a16:creationId xmlns="" xmlns:a16="http://schemas.microsoft.com/office/drawing/2014/main" id="{7DAA0AE5-A6FC-4E80-A5DF-A8D61A987A4A}"/>
                </a:ext>
              </a:extLst>
            </p:cNvPr>
            <p:cNvSpPr/>
            <p:nvPr/>
          </p:nvSpPr>
          <p:spPr>
            <a:xfrm>
              <a:off x="0" y="11430"/>
              <a:ext cx="1409496" cy="485140"/>
            </a:xfrm>
            <a:custGeom>
              <a:avLst/>
              <a:gdLst/>
              <a:ahLst/>
              <a:cxnLst/>
              <a:rect l="l" t="t" r="r" b="b"/>
              <a:pathLst>
                <a:path w="1409496" h="485140">
                  <a:moveTo>
                    <a:pt x="1165656" y="0"/>
                  </a:moveTo>
                  <a:cubicBezTo>
                    <a:pt x="1045006" y="0"/>
                    <a:pt x="944676" y="88900"/>
                    <a:pt x="925626" y="204470"/>
                  </a:cubicBezTo>
                  <a:lnTo>
                    <a:pt x="0" y="204470"/>
                  </a:lnTo>
                  <a:lnTo>
                    <a:pt x="0" y="280670"/>
                  </a:lnTo>
                  <a:lnTo>
                    <a:pt x="926896" y="280670"/>
                  </a:lnTo>
                  <a:cubicBezTo>
                    <a:pt x="944676" y="396240"/>
                    <a:pt x="1046276" y="485140"/>
                    <a:pt x="1166926" y="485140"/>
                  </a:cubicBezTo>
                  <a:cubicBezTo>
                    <a:pt x="1301546" y="485140"/>
                    <a:pt x="1409496" y="375920"/>
                    <a:pt x="1409496" y="242570"/>
                  </a:cubicBezTo>
                  <a:cubicBezTo>
                    <a:pt x="1409496" y="107950"/>
                    <a:pt x="1300276" y="0"/>
                    <a:pt x="1165656" y="0"/>
                  </a:cubicBezTo>
                  <a:close/>
                  <a:moveTo>
                    <a:pt x="1165656" y="408940"/>
                  </a:moveTo>
                  <a:cubicBezTo>
                    <a:pt x="1074216" y="408940"/>
                    <a:pt x="999286" y="334010"/>
                    <a:pt x="999286" y="242570"/>
                  </a:cubicBezTo>
                  <a:cubicBezTo>
                    <a:pt x="999286" y="151130"/>
                    <a:pt x="1074216" y="76200"/>
                    <a:pt x="1165656" y="76200"/>
                  </a:cubicBezTo>
                  <a:cubicBezTo>
                    <a:pt x="1257096" y="76200"/>
                    <a:pt x="1332026" y="151130"/>
                    <a:pt x="1332026" y="242570"/>
                  </a:cubicBezTo>
                  <a:cubicBezTo>
                    <a:pt x="1333296" y="334010"/>
                    <a:pt x="1258366" y="408940"/>
                    <a:pt x="1165656" y="408940"/>
                  </a:cubicBezTo>
                  <a:close/>
                </a:path>
              </a:pathLst>
            </a:custGeom>
            <a:solidFill>
              <a:srgbClr val="FF6A3A"/>
            </a:solidFill>
          </p:spPr>
        </p:sp>
      </p:grpSp>
      <p:grpSp>
        <p:nvGrpSpPr>
          <p:cNvPr id="65" name="Group 16">
            <a:extLst>
              <a:ext uri="{FF2B5EF4-FFF2-40B4-BE49-F238E27FC236}">
                <a16:creationId xmlns="" xmlns:a16="http://schemas.microsoft.com/office/drawing/2014/main" id="{09CEE1F2-C462-4885-89CE-B5D15A8E123D}"/>
              </a:ext>
            </a:extLst>
          </p:cNvPr>
          <p:cNvGrpSpPr/>
          <p:nvPr/>
        </p:nvGrpSpPr>
        <p:grpSpPr>
          <a:xfrm rot="-5400000">
            <a:off x="4510589" y="5709253"/>
            <a:ext cx="542558" cy="129567"/>
            <a:chOff x="0" y="0"/>
            <a:chExt cx="2004282" cy="508000"/>
          </a:xfrm>
        </p:grpSpPr>
        <p:sp>
          <p:nvSpPr>
            <p:cNvPr id="66" name="Freeform 17">
              <a:extLst>
                <a:ext uri="{FF2B5EF4-FFF2-40B4-BE49-F238E27FC236}">
                  <a16:creationId xmlns="" xmlns:a16="http://schemas.microsoft.com/office/drawing/2014/main" id="{36B40B35-D6E2-429E-AF4D-1F93140F5636}"/>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rgbClr val="000000"/>
              </a:solidFill>
            </a:ln>
          </p:spPr>
        </p:sp>
        <p:sp>
          <p:nvSpPr>
            <p:cNvPr id="67" name="Freeform 18">
              <a:extLst>
                <a:ext uri="{FF2B5EF4-FFF2-40B4-BE49-F238E27FC236}">
                  <a16:creationId xmlns="" xmlns:a16="http://schemas.microsoft.com/office/drawing/2014/main" id="{68EEAFE2-E31B-4825-8242-6016F7C6A7A0}"/>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61A6AB"/>
            </a:solidFill>
          </p:spPr>
        </p:sp>
      </p:grpSp>
      <p:grpSp>
        <p:nvGrpSpPr>
          <p:cNvPr id="68" name="Group 19">
            <a:extLst>
              <a:ext uri="{FF2B5EF4-FFF2-40B4-BE49-F238E27FC236}">
                <a16:creationId xmlns="" xmlns:a16="http://schemas.microsoft.com/office/drawing/2014/main" id="{00CF4472-D6C2-4275-BE06-101D8FD28983}"/>
              </a:ext>
            </a:extLst>
          </p:cNvPr>
          <p:cNvGrpSpPr/>
          <p:nvPr/>
        </p:nvGrpSpPr>
        <p:grpSpPr>
          <a:xfrm rot="-5400000">
            <a:off x="7690865" y="5714949"/>
            <a:ext cx="542558" cy="129567"/>
            <a:chOff x="0" y="0"/>
            <a:chExt cx="2004282" cy="508000"/>
          </a:xfrm>
        </p:grpSpPr>
        <p:sp>
          <p:nvSpPr>
            <p:cNvPr id="69" name="Freeform 20">
              <a:extLst>
                <a:ext uri="{FF2B5EF4-FFF2-40B4-BE49-F238E27FC236}">
                  <a16:creationId xmlns="" xmlns:a16="http://schemas.microsoft.com/office/drawing/2014/main" id="{FB5ADC74-44E6-4E30-9F70-59CFE3F78575}"/>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rgbClr val="000000"/>
              </a:solidFill>
            </a:ln>
          </p:spPr>
        </p:sp>
        <p:sp>
          <p:nvSpPr>
            <p:cNvPr id="70" name="Freeform 21">
              <a:extLst>
                <a:ext uri="{FF2B5EF4-FFF2-40B4-BE49-F238E27FC236}">
                  <a16:creationId xmlns="" xmlns:a16="http://schemas.microsoft.com/office/drawing/2014/main" id="{4C04014C-9ECC-48F7-B1C1-A7451B84BB78}"/>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61A6AB"/>
            </a:solidFill>
          </p:spPr>
        </p:sp>
      </p:grpSp>
      <p:pic>
        <p:nvPicPr>
          <p:cNvPr id="73" name="Picture 22">
            <a:extLst>
              <a:ext uri="{FF2B5EF4-FFF2-40B4-BE49-F238E27FC236}">
                <a16:creationId xmlns="" xmlns:a16="http://schemas.microsoft.com/office/drawing/2014/main" id="{4F89E077-C117-4F18-A452-8595B6494A42}"/>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5400000">
            <a:off x="4474115" y="5791824"/>
            <a:ext cx="615506" cy="579930"/>
          </a:xfrm>
          <a:prstGeom prst="rect">
            <a:avLst/>
          </a:prstGeom>
        </p:spPr>
      </p:pic>
      <p:pic>
        <p:nvPicPr>
          <p:cNvPr id="74" name="Picture 23">
            <a:extLst>
              <a:ext uri="{FF2B5EF4-FFF2-40B4-BE49-F238E27FC236}">
                <a16:creationId xmlns="" xmlns:a16="http://schemas.microsoft.com/office/drawing/2014/main" id="{9E7D00EF-1316-4864-B615-E1026894DBC8}"/>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rcRect/>
          <a:stretch>
            <a:fillRect/>
          </a:stretch>
        </p:blipFill>
        <p:spPr>
          <a:xfrm rot="-5400000">
            <a:off x="6131648" y="5851459"/>
            <a:ext cx="462524" cy="435791"/>
          </a:xfrm>
          <a:prstGeom prst="rect">
            <a:avLst/>
          </a:prstGeom>
        </p:spPr>
      </p:pic>
      <p:sp>
        <p:nvSpPr>
          <p:cNvPr id="75" name="TextBox 24">
            <a:extLst>
              <a:ext uri="{FF2B5EF4-FFF2-40B4-BE49-F238E27FC236}">
                <a16:creationId xmlns="" xmlns:a16="http://schemas.microsoft.com/office/drawing/2014/main" id="{BDE44CBE-C4BA-4653-AC86-2963265BD832}"/>
              </a:ext>
            </a:extLst>
          </p:cNvPr>
          <p:cNvSpPr txBox="1"/>
          <p:nvPr/>
        </p:nvSpPr>
        <p:spPr>
          <a:xfrm>
            <a:off x="3094069" y="5939221"/>
            <a:ext cx="280443" cy="230128"/>
          </a:xfrm>
          <a:prstGeom prst="rect">
            <a:avLst/>
          </a:prstGeom>
        </p:spPr>
        <p:txBody>
          <a:bodyPr lIns="0" tIns="0" rIns="0" bIns="0" rtlCol="0" anchor="t">
            <a:spAutoFit/>
          </a:bodyPr>
          <a:lstStyle/>
          <a:p>
            <a:pPr algn="ctr">
              <a:lnSpc>
                <a:spcPts val="1882"/>
              </a:lnSpc>
            </a:pPr>
            <a:r>
              <a:rPr lang="en-US" sz="1400" spc="146">
                <a:latin typeface="Repo Light"/>
              </a:rPr>
              <a:t>2</a:t>
            </a:r>
          </a:p>
        </p:txBody>
      </p:sp>
      <p:pic>
        <p:nvPicPr>
          <p:cNvPr id="77" name="Picture 25">
            <a:extLst>
              <a:ext uri="{FF2B5EF4-FFF2-40B4-BE49-F238E27FC236}">
                <a16:creationId xmlns="" xmlns:a16="http://schemas.microsoft.com/office/drawing/2014/main" id="{8AABA635-9D39-468D-BB73-ACDCB7DFEC83}"/>
              </a:ext>
            </a:extLst>
          </p:cNvPr>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5400000">
            <a:off x="1010746" y="5799275"/>
            <a:ext cx="607833" cy="572701"/>
          </a:xfrm>
          <a:prstGeom prst="rect">
            <a:avLst/>
          </a:prstGeom>
        </p:spPr>
      </p:pic>
      <p:pic>
        <p:nvPicPr>
          <p:cNvPr id="78" name="Picture 26">
            <a:extLst>
              <a:ext uri="{FF2B5EF4-FFF2-40B4-BE49-F238E27FC236}">
                <a16:creationId xmlns="" xmlns:a16="http://schemas.microsoft.com/office/drawing/2014/main" id="{982C0CC0-528A-495A-94C2-37D0A0F390B8}"/>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rcRect/>
          <a:stretch>
            <a:fillRect/>
          </a:stretch>
        </p:blipFill>
        <p:spPr>
          <a:xfrm rot="-5400000">
            <a:off x="2843124" y="5838121"/>
            <a:ext cx="462524" cy="435791"/>
          </a:xfrm>
          <a:prstGeom prst="rect">
            <a:avLst/>
          </a:prstGeom>
        </p:spPr>
      </p:pic>
      <p:pic>
        <p:nvPicPr>
          <p:cNvPr id="79" name="Picture 27">
            <a:extLst>
              <a:ext uri="{FF2B5EF4-FFF2-40B4-BE49-F238E27FC236}">
                <a16:creationId xmlns="" xmlns:a16="http://schemas.microsoft.com/office/drawing/2014/main" id="{2CE58A92-199C-4C13-8E22-F87256D45768}"/>
              </a:ext>
            </a:extLst>
          </p:cNvPr>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5400000">
            <a:off x="7657588" y="5765396"/>
            <a:ext cx="609112" cy="573906"/>
          </a:xfrm>
          <a:prstGeom prst="rect">
            <a:avLst/>
          </a:prstGeom>
        </p:spPr>
      </p:pic>
      <p:grpSp>
        <p:nvGrpSpPr>
          <p:cNvPr id="80" name="Group 28">
            <a:extLst>
              <a:ext uri="{FF2B5EF4-FFF2-40B4-BE49-F238E27FC236}">
                <a16:creationId xmlns="" xmlns:a16="http://schemas.microsoft.com/office/drawing/2014/main" id="{E5E378B1-7384-440B-A285-A77C7A628F73}"/>
              </a:ext>
            </a:extLst>
          </p:cNvPr>
          <p:cNvGrpSpPr/>
          <p:nvPr/>
        </p:nvGrpSpPr>
        <p:grpSpPr>
          <a:xfrm>
            <a:off x="778133" y="4587438"/>
            <a:ext cx="1073061" cy="854003"/>
            <a:chOff x="0" y="0"/>
            <a:chExt cx="1913890" cy="1435145"/>
          </a:xfrm>
        </p:grpSpPr>
        <p:sp>
          <p:nvSpPr>
            <p:cNvPr id="81" name="Freeform 29">
              <a:extLst>
                <a:ext uri="{FF2B5EF4-FFF2-40B4-BE49-F238E27FC236}">
                  <a16:creationId xmlns="" xmlns:a16="http://schemas.microsoft.com/office/drawing/2014/main" id="{78B4B2D8-A18E-4E22-8942-435230A25DB4}"/>
                </a:ext>
              </a:extLst>
            </p:cNvPr>
            <p:cNvSpPr/>
            <p:nvPr/>
          </p:nvSpPr>
          <p:spPr>
            <a:xfrm>
              <a:off x="0" y="0"/>
              <a:ext cx="1913890" cy="1435145"/>
            </a:xfrm>
            <a:custGeom>
              <a:avLst/>
              <a:gdLst/>
              <a:ahLst/>
              <a:cxnLst/>
              <a:rect l="l" t="t" r="r" b="b"/>
              <a:pathLst>
                <a:path w="1913890" h="1435145">
                  <a:moveTo>
                    <a:pt x="1789430" y="1435145"/>
                  </a:moveTo>
                  <a:lnTo>
                    <a:pt x="124460" y="1435145"/>
                  </a:lnTo>
                  <a:cubicBezTo>
                    <a:pt x="55880" y="1435145"/>
                    <a:pt x="0" y="1379265"/>
                    <a:pt x="0" y="1310685"/>
                  </a:cubicBezTo>
                  <a:lnTo>
                    <a:pt x="0" y="124460"/>
                  </a:lnTo>
                  <a:cubicBezTo>
                    <a:pt x="0" y="55880"/>
                    <a:pt x="55880" y="0"/>
                    <a:pt x="124460" y="0"/>
                  </a:cubicBezTo>
                  <a:lnTo>
                    <a:pt x="1789430" y="0"/>
                  </a:lnTo>
                  <a:cubicBezTo>
                    <a:pt x="1858010" y="0"/>
                    <a:pt x="1913890" y="55880"/>
                    <a:pt x="1913890" y="124460"/>
                  </a:cubicBezTo>
                  <a:lnTo>
                    <a:pt x="1913890" y="1310685"/>
                  </a:lnTo>
                  <a:cubicBezTo>
                    <a:pt x="1913890" y="1379265"/>
                    <a:pt x="1858010" y="1435145"/>
                    <a:pt x="1789430" y="1435145"/>
                  </a:cubicBezTo>
                  <a:close/>
                </a:path>
              </a:pathLst>
            </a:custGeom>
            <a:solidFill>
              <a:srgbClr val="61A6AB">
                <a:alpha val="49804"/>
              </a:srgbClr>
            </a:solidFill>
          </p:spPr>
        </p:sp>
      </p:grpSp>
      <p:grpSp>
        <p:nvGrpSpPr>
          <p:cNvPr id="82" name="Group 30">
            <a:extLst>
              <a:ext uri="{FF2B5EF4-FFF2-40B4-BE49-F238E27FC236}">
                <a16:creationId xmlns="" xmlns:a16="http://schemas.microsoft.com/office/drawing/2014/main" id="{D3490A5B-0CA6-45E6-B116-090A1C38728D}"/>
              </a:ext>
            </a:extLst>
          </p:cNvPr>
          <p:cNvGrpSpPr/>
          <p:nvPr/>
        </p:nvGrpSpPr>
        <p:grpSpPr>
          <a:xfrm>
            <a:off x="4202504" y="4587438"/>
            <a:ext cx="1153505" cy="854003"/>
            <a:chOff x="0" y="0"/>
            <a:chExt cx="2057368" cy="1435145"/>
          </a:xfrm>
        </p:grpSpPr>
        <p:sp>
          <p:nvSpPr>
            <p:cNvPr id="83" name="Freeform 31">
              <a:extLst>
                <a:ext uri="{FF2B5EF4-FFF2-40B4-BE49-F238E27FC236}">
                  <a16:creationId xmlns="" xmlns:a16="http://schemas.microsoft.com/office/drawing/2014/main" id="{FB57F396-3B87-483B-9299-E6D77557E641}"/>
                </a:ext>
              </a:extLst>
            </p:cNvPr>
            <p:cNvSpPr/>
            <p:nvPr/>
          </p:nvSpPr>
          <p:spPr>
            <a:xfrm>
              <a:off x="0" y="0"/>
              <a:ext cx="2057368" cy="1435145"/>
            </a:xfrm>
            <a:custGeom>
              <a:avLst/>
              <a:gdLst/>
              <a:ahLst/>
              <a:cxnLst/>
              <a:rect l="l" t="t" r="r" b="b"/>
              <a:pathLst>
                <a:path w="2057368" h="1435145">
                  <a:moveTo>
                    <a:pt x="1932908" y="1435145"/>
                  </a:moveTo>
                  <a:lnTo>
                    <a:pt x="124460" y="1435145"/>
                  </a:lnTo>
                  <a:cubicBezTo>
                    <a:pt x="55880" y="1435145"/>
                    <a:pt x="0" y="1379265"/>
                    <a:pt x="0" y="1310685"/>
                  </a:cubicBezTo>
                  <a:lnTo>
                    <a:pt x="0" y="124460"/>
                  </a:lnTo>
                  <a:cubicBezTo>
                    <a:pt x="0" y="55880"/>
                    <a:pt x="55880" y="0"/>
                    <a:pt x="124460" y="0"/>
                  </a:cubicBezTo>
                  <a:lnTo>
                    <a:pt x="1932908" y="0"/>
                  </a:lnTo>
                  <a:cubicBezTo>
                    <a:pt x="2001488" y="0"/>
                    <a:pt x="2057368" y="55880"/>
                    <a:pt x="2057368" y="124460"/>
                  </a:cubicBezTo>
                  <a:lnTo>
                    <a:pt x="2057368" y="1310685"/>
                  </a:lnTo>
                  <a:cubicBezTo>
                    <a:pt x="2057368" y="1379265"/>
                    <a:pt x="2001488" y="1435145"/>
                    <a:pt x="1932908" y="1435145"/>
                  </a:cubicBezTo>
                  <a:close/>
                </a:path>
              </a:pathLst>
            </a:custGeom>
            <a:solidFill>
              <a:srgbClr val="61A6AB">
                <a:alpha val="49804"/>
              </a:srgbClr>
            </a:solidFill>
          </p:spPr>
        </p:sp>
      </p:grpSp>
      <p:grpSp>
        <p:nvGrpSpPr>
          <p:cNvPr id="84" name="Group 32">
            <a:extLst>
              <a:ext uri="{FF2B5EF4-FFF2-40B4-BE49-F238E27FC236}">
                <a16:creationId xmlns="" xmlns:a16="http://schemas.microsoft.com/office/drawing/2014/main" id="{996878BE-1A2A-468C-921B-3DAAA76D7F62}"/>
              </a:ext>
            </a:extLst>
          </p:cNvPr>
          <p:cNvGrpSpPr/>
          <p:nvPr/>
        </p:nvGrpSpPr>
        <p:grpSpPr>
          <a:xfrm>
            <a:off x="7385392" y="4587438"/>
            <a:ext cx="1153505" cy="854003"/>
            <a:chOff x="0" y="0"/>
            <a:chExt cx="2057368" cy="1435145"/>
          </a:xfrm>
        </p:grpSpPr>
        <p:sp>
          <p:nvSpPr>
            <p:cNvPr id="86" name="Freeform 33">
              <a:extLst>
                <a:ext uri="{FF2B5EF4-FFF2-40B4-BE49-F238E27FC236}">
                  <a16:creationId xmlns="" xmlns:a16="http://schemas.microsoft.com/office/drawing/2014/main" id="{D5424AF8-2E62-4462-A1FC-3C672DD391DF}"/>
                </a:ext>
              </a:extLst>
            </p:cNvPr>
            <p:cNvSpPr/>
            <p:nvPr/>
          </p:nvSpPr>
          <p:spPr>
            <a:xfrm>
              <a:off x="0" y="0"/>
              <a:ext cx="2057368" cy="1435145"/>
            </a:xfrm>
            <a:custGeom>
              <a:avLst/>
              <a:gdLst/>
              <a:ahLst/>
              <a:cxnLst/>
              <a:rect l="l" t="t" r="r" b="b"/>
              <a:pathLst>
                <a:path w="2057368" h="1435145">
                  <a:moveTo>
                    <a:pt x="1932908" y="1435145"/>
                  </a:moveTo>
                  <a:lnTo>
                    <a:pt x="124460" y="1435145"/>
                  </a:lnTo>
                  <a:cubicBezTo>
                    <a:pt x="55880" y="1435145"/>
                    <a:pt x="0" y="1379265"/>
                    <a:pt x="0" y="1310685"/>
                  </a:cubicBezTo>
                  <a:lnTo>
                    <a:pt x="0" y="124460"/>
                  </a:lnTo>
                  <a:cubicBezTo>
                    <a:pt x="0" y="55880"/>
                    <a:pt x="55880" y="0"/>
                    <a:pt x="124460" y="0"/>
                  </a:cubicBezTo>
                  <a:lnTo>
                    <a:pt x="1932908" y="0"/>
                  </a:lnTo>
                  <a:cubicBezTo>
                    <a:pt x="2001488" y="0"/>
                    <a:pt x="2057368" y="55880"/>
                    <a:pt x="2057368" y="124460"/>
                  </a:cubicBezTo>
                  <a:lnTo>
                    <a:pt x="2057368" y="1310685"/>
                  </a:lnTo>
                  <a:cubicBezTo>
                    <a:pt x="2057368" y="1379265"/>
                    <a:pt x="2001488" y="1435145"/>
                    <a:pt x="1932908" y="1435145"/>
                  </a:cubicBezTo>
                  <a:close/>
                </a:path>
              </a:pathLst>
            </a:custGeom>
            <a:solidFill>
              <a:srgbClr val="61A6AB">
                <a:alpha val="49804"/>
              </a:srgbClr>
            </a:solidFill>
          </p:spPr>
        </p:sp>
      </p:grpSp>
      <p:grpSp>
        <p:nvGrpSpPr>
          <p:cNvPr id="87" name="Group 34">
            <a:extLst>
              <a:ext uri="{FF2B5EF4-FFF2-40B4-BE49-F238E27FC236}">
                <a16:creationId xmlns="" xmlns:a16="http://schemas.microsoft.com/office/drawing/2014/main" id="{ADB8C8EB-B1EA-457C-8593-3F15CBD0BF73}"/>
              </a:ext>
            </a:extLst>
          </p:cNvPr>
          <p:cNvGrpSpPr/>
          <p:nvPr/>
        </p:nvGrpSpPr>
        <p:grpSpPr>
          <a:xfrm>
            <a:off x="2407258" y="4172500"/>
            <a:ext cx="1330800" cy="1134072"/>
            <a:chOff x="0" y="0"/>
            <a:chExt cx="6350000" cy="6350000"/>
          </a:xfrm>
        </p:grpSpPr>
        <p:sp>
          <p:nvSpPr>
            <p:cNvPr id="88" name="Freeform 35">
              <a:extLst>
                <a:ext uri="{FF2B5EF4-FFF2-40B4-BE49-F238E27FC236}">
                  <a16:creationId xmlns="" xmlns:a16="http://schemas.microsoft.com/office/drawing/2014/main" id="{FC98F3C1-A6DE-402D-874D-433F0845D94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9A1">
                <a:alpha val="69804"/>
              </a:srgbClr>
            </a:solidFill>
          </p:spPr>
        </p:sp>
      </p:grpSp>
      <p:grpSp>
        <p:nvGrpSpPr>
          <p:cNvPr id="89" name="Group 36">
            <a:extLst>
              <a:ext uri="{FF2B5EF4-FFF2-40B4-BE49-F238E27FC236}">
                <a16:creationId xmlns="" xmlns:a16="http://schemas.microsoft.com/office/drawing/2014/main" id="{BC615645-6291-47E3-AD58-FC05D4F4EA54}"/>
              </a:ext>
            </a:extLst>
          </p:cNvPr>
          <p:cNvGrpSpPr/>
          <p:nvPr/>
        </p:nvGrpSpPr>
        <p:grpSpPr>
          <a:xfrm>
            <a:off x="5697510" y="4172500"/>
            <a:ext cx="1330800" cy="1134072"/>
            <a:chOff x="0" y="0"/>
            <a:chExt cx="6350000" cy="6350000"/>
          </a:xfrm>
        </p:grpSpPr>
        <p:sp>
          <p:nvSpPr>
            <p:cNvPr id="91" name="Freeform 37">
              <a:extLst>
                <a:ext uri="{FF2B5EF4-FFF2-40B4-BE49-F238E27FC236}">
                  <a16:creationId xmlns="" xmlns:a16="http://schemas.microsoft.com/office/drawing/2014/main" id="{0AD005EB-574F-4290-A2C7-37A7E894103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B9A1">
                <a:alpha val="69804"/>
              </a:srgbClr>
            </a:solidFill>
          </p:spPr>
        </p:sp>
      </p:grpSp>
      <p:grpSp>
        <p:nvGrpSpPr>
          <p:cNvPr id="92" name="Group 38">
            <a:extLst>
              <a:ext uri="{FF2B5EF4-FFF2-40B4-BE49-F238E27FC236}">
                <a16:creationId xmlns="" xmlns:a16="http://schemas.microsoft.com/office/drawing/2014/main" id="{439F3263-451E-46C7-9BA2-4210DE84B008}"/>
              </a:ext>
            </a:extLst>
          </p:cNvPr>
          <p:cNvGrpSpPr/>
          <p:nvPr/>
        </p:nvGrpSpPr>
        <p:grpSpPr>
          <a:xfrm>
            <a:off x="4841248" y="2018581"/>
            <a:ext cx="3854287" cy="1751194"/>
            <a:chOff x="0" y="0"/>
            <a:chExt cx="7791273" cy="3335356"/>
          </a:xfrm>
        </p:grpSpPr>
        <p:sp>
          <p:nvSpPr>
            <p:cNvPr id="93" name="Freeform 39">
              <a:extLst>
                <a:ext uri="{FF2B5EF4-FFF2-40B4-BE49-F238E27FC236}">
                  <a16:creationId xmlns="" xmlns:a16="http://schemas.microsoft.com/office/drawing/2014/main" id="{3883B313-FEF0-4FDC-8105-B81F47F839FD}"/>
                </a:ext>
              </a:extLst>
            </p:cNvPr>
            <p:cNvSpPr/>
            <p:nvPr/>
          </p:nvSpPr>
          <p:spPr>
            <a:xfrm>
              <a:off x="0" y="0"/>
              <a:ext cx="7791273" cy="3335356"/>
            </a:xfrm>
            <a:custGeom>
              <a:avLst/>
              <a:gdLst/>
              <a:ahLst/>
              <a:cxnLst/>
              <a:rect l="l" t="t" r="r" b="b"/>
              <a:pathLst>
                <a:path w="7791273" h="3335356">
                  <a:moveTo>
                    <a:pt x="7666813" y="59690"/>
                  </a:moveTo>
                  <a:cubicBezTo>
                    <a:pt x="7702373" y="59690"/>
                    <a:pt x="7731583" y="88900"/>
                    <a:pt x="7731583" y="124460"/>
                  </a:cubicBezTo>
                  <a:lnTo>
                    <a:pt x="7731583" y="3210896"/>
                  </a:lnTo>
                  <a:cubicBezTo>
                    <a:pt x="7731583" y="3246456"/>
                    <a:pt x="7702373" y="3275666"/>
                    <a:pt x="7666813" y="3275666"/>
                  </a:cubicBezTo>
                  <a:lnTo>
                    <a:pt x="124460" y="3275666"/>
                  </a:lnTo>
                  <a:cubicBezTo>
                    <a:pt x="88900" y="3275666"/>
                    <a:pt x="59690" y="3246456"/>
                    <a:pt x="59690" y="3210896"/>
                  </a:cubicBezTo>
                  <a:lnTo>
                    <a:pt x="59690" y="124460"/>
                  </a:lnTo>
                  <a:cubicBezTo>
                    <a:pt x="59690" y="88900"/>
                    <a:pt x="88900" y="59690"/>
                    <a:pt x="124460" y="59690"/>
                  </a:cubicBezTo>
                  <a:lnTo>
                    <a:pt x="7666813" y="59690"/>
                  </a:lnTo>
                  <a:moveTo>
                    <a:pt x="7666813" y="0"/>
                  </a:moveTo>
                  <a:lnTo>
                    <a:pt x="124460" y="0"/>
                  </a:lnTo>
                  <a:cubicBezTo>
                    <a:pt x="55880" y="0"/>
                    <a:pt x="0" y="55880"/>
                    <a:pt x="0" y="124460"/>
                  </a:cubicBezTo>
                  <a:lnTo>
                    <a:pt x="0" y="3210896"/>
                  </a:lnTo>
                  <a:cubicBezTo>
                    <a:pt x="0" y="3279476"/>
                    <a:pt x="55880" y="3335356"/>
                    <a:pt x="124460" y="3335356"/>
                  </a:cubicBezTo>
                  <a:lnTo>
                    <a:pt x="7666813" y="3335356"/>
                  </a:lnTo>
                  <a:cubicBezTo>
                    <a:pt x="7735394" y="3335356"/>
                    <a:pt x="7791273" y="3279476"/>
                    <a:pt x="7791273" y="3210896"/>
                  </a:cubicBezTo>
                  <a:lnTo>
                    <a:pt x="7791273" y="124460"/>
                  </a:lnTo>
                  <a:cubicBezTo>
                    <a:pt x="7791273" y="55880"/>
                    <a:pt x="7735394" y="0"/>
                    <a:pt x="7666813" y="0"/>
                  </a:cubicBezTo>
                  <a:close/>
                </a:path>
              </a:pathLst>
            </a:custGeom>
            <a:solidFill>
              <a:srgbClr val="CD3F14"/>
            </a:solidFill>
          </p:spPr>
        </p:sp>
      </p:grpSp>
      <p:grpSp>
        <p:nvGrpSpPr>
          <p:cNvPr id="94" name="Group 40">
            <a:extLst>
              <a:ext uri="{FF2B5EF4-FFF2-40B4-BE49-F238E27FC236}">
                <a16:creationId xmlns="" xmlns:a16="http://schemas.microsoft.com/office/drawing/2014/main" id="{07B73C35-A95D-409F-94A2-8DA967E8B45A}"/>
              </a:ext>
            </a:extLst>
          </p:cNvPr>
          <p:cNvGrpSpPr/>
          <p:nvPr/>
        </p:nvGrpSpPr>
        <p:grpSpPr>
          <a:xfrm>
            <a:off x="603250" y="1862736"/>
            <a:ext cx="3854287" cy="2062883"/>
            <a:chOff x="0" y="0"/>
            <a:chExt cx="7791273" cy="3929006"/>
          </a:xfrm>
        </p:grpSpPr>
        <p:sp>
          <p:nvSpPr>
            <p:cNvPr id="96" name="Freeform 41">
              <a:extLst>
                <a:ext uri="{FF2B5EF4-FFF2-40B4-BE49-F238E27FC236}">
                  <a16:creationId xmlns="" xmlns:a16="http://schemas.microsoft.com/office/drawing/2014/main" id="{EAB3EE0F-532A-4E94-9978-C748FBBE898B}"/>
                </a:ext>
              </a:extLst>
            </p:cNvPr>
            <p:cNvSpPr/>
            <p:nvPr/>
          </p:nvSpPr>
          <p:spPr>
            <a:xfrm>
              <a:off x="0" y="0"/>
              <a:ext cx="7791273" cy="3929006"/>
            </a:xfrm>
            <a:custGeom>
              <a:avLst/>
              <a:gdLst/>
              <a:ahLst/>
              <a:cxnLst/>
              <a:rect l="l" t="t" r="r" b="b"/>
              <a:pathLst>
                <a:path w="7791273" h="3929006">
                  <a:moveTo>
                    <a:pt x="7666813" y="59690"/>
                  </a:moveTo>
                  <a:cubicBezTo>
                    <a:pt x="7702373" y="59690"/>
                    <a:pt x="7731583" y="88900"/>
                    <a:pt x="7731583" y="124460"/>
                  </a:cubicBezTo>
                  <a:lnTo>
                    <a:pt x="7731583" y="3804546"/>
                  </a:lnTo>
                  <a:cubicBezTo>
                    <a:pt x="7731583" y="3840106"/>
                    <a:pt x="7702373" y="3869317"/>
                    <a:pt x="7666813" y="3869317"/>
                  </a:cubicBezTo>
                  <a:lnTo>
                    <a:pt x="124460" y="3869317"/>
                  </a:lnTo>
                  <a:cubicBezTo>
                    <a:pt x="88900" y="3869317"/>
                    <a:pt x="59690" y="3840106"/>
                    <a:pt x="59690" y="3804546"/>
                  </a:cubicBezTo>
                  <a:lnTo>
                    <a:pt x="59690" y="124460"/>
                  </a:lnTo>
                  <a:cubicBezTo>
                    <a:pt x="59690" y="88900"/>
                    <a:pt x="88900" y="59690"/>
                    <a:pt x="124460" y="59690"/>
                  </a:cubicBezTo>
                  <a:lnTo>
                    <a:pt x="7666813" y="59690"/>
                  </a:lnTo>
                  <a:moveTo>
                    <a:pt x="7666813" y="0"/>
                  </a:moveTo>
                  <a:lnTo>
                    <a:pt x="124460" y="0"/>
                  </a:lnTo>
                  <a:cubicBezTo>
                    <a:pt x="55880" y="0"/>
                    <a:pt x="0" y="55880"/>
                    <a:pt x="0" y="124460"/>
                  </a:cubicBezTo>
                  <a:lnTo>
                    <a:pt x="0" y="3804546"/>
                  </a:lnTo>
                  <a:cubicBezTo>
                    <a:pt x="0" y="3873126"/>
                    <a:pt x="55880" y="3929006"/>
                    <a:pt x="124460" y="3929006"/>
                  </a:cubicBezTo>
                  <a:lnTo>
                    <a:pt x="7666813" y="3929006"/>
                  </a:lnTo>
                  <a:cubicBezTo>
                    <a:pt x="7735394" y="3929006"/>
                    <a:pt x="7791273" y="3873126"/>
                    <a:pt x="7791273" y="3804546"/>
                  </a:cubicBezTo>
                  <a:lnTo>
                    <a:pt x="7791273" y="124460"/>
                  </a:lnTo>
                  <a:cubicBezTo>
                    <a:pt x="7791273" y="55880"/>
                    <a:pt x="7735394" y="0"/>
                    <a:pt x="7666813" y="0"/>
                  </a:cubicBezTo>
                  <a:close/>
                </a:path>
              </a:pathLst>
            </a:custGeom>
            <a:solidFill>
              <a:srgbClr val="61A6AB"/>
            </a:solidFill>
          </p:spPr>
        </p:sp>
      </p:grpSp>
      <p:sp>
        <p:nvSpPr>
          <p:cNvPr id="99" name="TextBox 43">
            <a:extLst>
              <a:ext uri="{FF2B5EF4-FFF2-40B4-BE49-F238E27FC236}">
                <a16:creationId xmlns="" xmlns:a16="http://schemas.microsoft.com/office/drawing/2014/main" id="{6C461E20-E7C1-4E89-A146-5B8E93C2E31F}"/>
              </a:ext>
            </a:extLst>
          </p:cNvPr>
          <p:cNvSpPr txBox="1"/>
          <p:nvPr/>
        </p:nvSpPr>
        <p:spPr>
          <a:xfrm>
            <a:off x="5145166" y="1444413"/>
            <a:ext cx="3235937" cy="558653"/>
          </a:xfrm>
          <a:prstGeom prst="rect">
            <a:avLst/>
          </a:prstGeom>
        </p:spPr>
        <p:txBody>
          <a:bodyPr wrap="square" lIns="0" tIns="0" rIns="0" bIns="0" rtlCol="0" anchor="t">
            <a:spAutoFit/>
          </a:bodyPr>
          <a:lstStyle/>
          <a:p>
            <a:pPr algn="ctr">
              <a:lnSpc>
                <a:spcPts val="2104"/>
              </a:lnSpc>
            </a:pPr>
            <a:r>
              <a:rPr lang="en-US" spc="53" dirty="0">
                <a:solidFill>
                  <a:schemeClr val="bg1"/>
                </a:solidFill>
                <a:latin typeface="Repo Bold Bold"/>
              </a:rPr>
              <a:t>Диспансерное</a:t>
            </a:r>
          </a:p>
          <a:p>
            <a:pPr algn="ctr">
              <a:lnSpc>
                <a:spcPts val="2104"/>
              </a:lnSpc>
            </a:pPr>
            <a:r>
              <a:rPr lang="en-US" spc="53" dirty="0">
                <a:solidFill>
                  <a:schemeClr val="bg1"/>
                </a:solidFill>
                <a:latin typeface="Repo Bold Bold"/>
              </a:rPr>
              <a:t>Динамическое</a:t>
            </a:r>
            <a:r>
              <a:rPr lang="ru-RU" spc="53" dirty="0">
                <a:solidFill>
                  <a:schemeClr val="bg1"/>
                </a:solidFill>
                <a:latin typeface="Repo Bold Bold"/>
              </a:rPr>
              <a:t> </a:t>
            </a:r>
            <a:r>
              <a:rPr lang="en-US" spc="53" dirty="0">
                <a:solidFill>
                  <a:schemeClr val="bg1"/>
                </a:solidFill>
                <a:latin typeface="Repo Bold Bold"/>
              </a:rPr>
              <a:t>Наблюдение</a:t>
            </a:r>
          </a:p>
        </p:txBody>
      </p:sp>
      <p:sp>
        <p:nvSpPr>
          <p:cNvPr id="100" name="TextBox 44">
            <a:extLst>
              <a:ext uri="{FF2B5EF4-FFF2-40B4-BE49-F238E27FC236}">
                <a16:creationId xmlns="" xmlns:a16="http://schemas.microsoft.com/office/drawing/2014/main" id="{F133CC61-A000-4974-A423-B72E1A784316}"/>
              </a:ext>
            </a:extLst>
          </p:cNvPr>
          <p:cNvSpPr txBox="1"/>
          <p:nvPr/>
        </p:nvSpPr>
        <p:spPr>
          <a:xfrm>
            <a:off x="1574412" y="1320441"/>
            <a:ext cx="1702452" cy="538609"/>
          </a:xfrm>
          <a:prstGeom prst="rect">
            <a:avLst/>
          </a:prstGeom>
        </p:spPr>
        <p:txBody>
          <a:bodyPr wrap="square" lIns="0" tIns="0" rIns="0" bIns="0" rtlCol="0" anchor="t">
            <a:spAutoFit/>
          </a:bodyPr>
          <a:lstStyle/>
          <a:p>
            <a:pPr algn="ctr">
              <a:lnSpc>
                <a:spcPts val="2104"/>
              </a:lnSpc>
            </a:pPr>
            <a:r>
              <a:rPr lang="en-US" spc="53" dirty="0">
                <a:solidFill>
                  <a:schemeClr val="bg1"/>
                </a:solidFill>
                <a:latin typeface="Repo Bold"/>
              </a:rPr>
              <a:t>Диспансерное</a:t>
            </a:r>
          </a:p>
          <a:p>
            <a:pPr algn="ctr">
              <a:lnSpc>
                <a:spcPts val="2104"/>
              </a:lnSpc>
            </a:pPr>
            <a:r>
              <a:rPr lang="en-US" spc="53" dirty="0">
                <a:solidFill>
                  <a:schemeClr val="bg1"/>
                </a:solidFill>
                <a:latin typeface="Repo Bold"/>
              </a:rPr>
              <a:t>наблюдение</a:t>
            </a:r>
          </a:p>
        </p:txBody>
      </p:sp>
      <p:sp>
        <p:nvSpPr>
          <p:cNvPr id="101" name="TextBox 45">
            <a:extLst>
              <a:ext uri="{FF2B5EF4-FFF2-40B4-BE49-F238E27FC236}">
                <a16:creationId xmlns="" xmlns:a16="http://schemas.microsoft.com/office/drawing/2014/main" id="{807D1521-7ED1-431C-8FDB-09F46CC19B25}"/>
              </a:ext>
            </a:extLst>
          </p:cNvPr>
          <p:cNvSpPr txBox="1"/>
          <p:nvPr/>
        </p:nvSpPr>
        <p:spPr>
          <a:xfrm>
            <a:off x="4907568" y="2168239"/>
            <a:ext cx="3711132" cy="1503489"/>
          </a:xfrm>
          <a:prstGeom prst="rect">
            <a:avLst/>
          </a:prstGeom>
        </p:spPr>
        <p:txBody>
          <a:bodyPr lIns="0" tIns="0" rIns="0" bIns="0" rtlCol="0" anchor="t">
            <a:spAutoFit/>
          </a:bodyPr>
          <a:lstStyle/>
          <a:p>
            <a:pPr algn="ctr">
              <a:lnSpc>
                <a:spcPts val="1719"/>
              </a:lnSpc>
            </a:pP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Это</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не</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только</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плановые</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диспансерные</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осмотры</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но</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и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проведение</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внеплановых</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осмотров</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пациента</a:t>
            </a:r>
          </a:p>
          <a:p>
            <a:pPr algn="ctr">
              <a:lnSpc>
                <a:spcPts val="1719"/>
              </a:lnSpc>
            </a:pP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в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случае</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изменения</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его</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состояния</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здоровья</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показателей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с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целью</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своевременной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коррекции</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назначенной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лекарственной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терапии</a:t>
            </a:r>
            <a:endPar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102" name="TextBox 46">
            <a:extLst>
              <a:ext uri="{FF2B5EF4-FFF2-40B4-BE49-F238E27FC236}">
                <a16:creationId xmlns="" xmlns:a16="http://schemas.microsoft.com/office/drawing/2014/main" id="{8C1A2C03-085C-4B60-9879-647149D85B2D}"/>
              </a:ext>
            </a:extLst>
          </p:cNvPr>
          <p:cNvSpPr txBox="1"/>
          <p:nvPr/>
        </p:nvSpPr>
        <p:spPr>
          <a:xfrm>
            <a:off x="756616" y="1902085"/>
            <a:ext cx="3711132" cy="1939505"/>
          </a:xfrm>
          <a:prstGeom prst="rect">
            <a:avLst/>
          </a:prstGeom>
        </p:spPr>
        <p:txBody>
          <a:bodyPr lIns="0" tIns="0" rIns="0" bIns="0" rtlCol="0" anchor="t">
            <a:spAutoFit/>
          </a:bodyPr>
          <a:lstStyle/>
          <a:p>
            <a:pPr>
              <a:lnSpc>
                <a:spcPts val="1719"/>
              </a:lnSpc>
            </a:pP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Это</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проводимое</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с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определенной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периодичностью</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необходимое</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обследование</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лиц</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страдающих</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хроническими заболеваниями,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функциональными</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расстройствами</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иными</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состояниями</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в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целях</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своевременного</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выявления</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предупреждения</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осложнений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обострений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заболеваний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иных</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состояний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их</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профилактики</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и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осуществления</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медицинской</a:t>
            </a:r>
            <a:r>
              <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rPr>
              <a:t> </a:t>
            </a:r>
            <a:r>
              <a:rPr lang="en-US" sz="1200" dirty="0" err="1">
                <a:solidFill>
                  <a:srgbClr val="1B2E51"/>
                </a:solidFill>
                <a:latin typeface="Verdana" panose="020B0604030504040204" pitchFamily="34" charset="0"/>
                <a:ea typeface="Verdana" panose="020B0604030504040204" pitchFamily="34" charset="0"/>
                <a:cs typeface="Arial" panose="020B0604020202020204" pitchFamily="34" charset="0"/>
              </a:rPr>
              <a:t>реабилитации</a:t>
            </a:r>
            <a:endParaRPr lang="en-US"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sp>
        <p:nvSpPr>
          <p:cNvPr id="106" name="TextBox 47">
            <a:extLst>
              <a:ext uri="{FF2B5EF4-FFF2-40B4-BE49-F238E27FC236}">
                <a16:creationId xmlns="" xmlns:a16="http://schemas.microsoft.com/office/drawing/2014/main" id="{B8F928FA-854B-43AE-B5EB-C574E03DFC24}"/>
              </a:ext>
            </a:extLst>
          </p:cNvPr>
          <p:cNvSpPr txBox="1"/>
          <p:nvPr/>
        </p:nvSpPr>
        <p:spPr>
          <a:xfrm>
            <a:off x="1172033" y="5919708"/>
            <a:ext cx="281453" cy="284117"/>
          </a:xfrm>
          <a:prstGeom prst="rect">
            <a:avLst/>
          </a:prstGeom>
        </p:spPr>
        <p:txBody>
          <a:bodyPr wrap="square" lIns="0" tIns="0" rIns="0" bIns="0" rtlCol="0" anchor="t">
            <a:spAutoFit/>
          </a:bodyPr>
          <a:lstStyle/>
          <a:p>
            <a:pPr algn="ctr">
              <a:lnSpc>
                <a:spcPts val="1052"/>
              </a:lnSpc>
            </a:pPr>
            <a:r>
              <a:rPr lang="en-US" sz="1100" spc="106" dirty="0">
                <a:latin typeface="Repo Bold Bold"/>
              </a:rPr>
              <a:t>0</a:t>
            </a:r>
          </a:p>
          <a:p>
            <a:pPr algn="ctr">
              <a:lnSpc>
                <a:spcPts val="1052"/>
              </a:lnSpc>
            </a:pPr>
            <a:r>
              <a:rPr lang="en-US" sz="1100" spc="106" dirty="0" err="1">
                <a:latin typeface="Repo Bold"/>
              </a:rPr>
              <a:t>мес</a:t>
            </a:r>
            <a:endParaRPr lang="en-US" sz="1100" spc="106" dirty="0">
              <a:latin typeface="Repo Bold"/>
            </a:endParaRPr>
          </a:p>
        </p:txBody>
      </p:sp>
      <p:sp>
        <p:nvSpPr>
          <p:cNvPr id="107" name="TextBox 48">
            <a:extLst>
              <a:ext uri="{FF2B5EF4-FFF2-40B4-BE49-F238E27FC236}">
                <a16:creationId xmlns="" xmlns:a16="http://schemas.microsoft.com/office/drawing/2014/main" id="{5721C59A-F96B-489B-87A2-2F8AF0E977C4}"/>
              </a:ext>
            </a:extLst>
          </p:cNvPr>
          <p:cNvSpPr txBox="1"/>
          <p:nvPr/>
        </p:nvSpPr>
        <p:spPr>
          <a:xfrm>
            <a:off x="4615731" y="5921777"/>
            <a:ext cx="335453" cy="282129"/>
          </a:xfrm>
          <a:prstGeom prst="rect">
            <a:avLst/>
          </a:prstGeom>
        </p:spPr>
        <p:txBody>
          <a:bodyPr wrap="square" lIns="0" tIns="0" rIns="0" bIns="0" rtlCol="0" anchor="t">
            <a:spAutoFit/>
          </a:bodyPr>
          <a:lstStyle/>
          <a:p>
            <a:pPr algn="ctr">
              <a:lnSpc>
                <a:spcPts val="1052"/>
              </a:lnSpc>
            </a:pPr>
            <a:r>
              <a:rPr lang="en-US" sz="1100" spc="106" dirty="0">
                <a:latin typeface="Repo Bold Bold"/>
              </a:rPr>
              <a:t>6</a:t>
            </a:r>
          </a:p>
          <a:p>
            <a:pPr algn="ctr">
              <a:lnSpc>
                <a:spcPts val="1052"/>
              </a:lnSpc>
            </a:pPr>
            <a:r>
              <a:rPr lang="en-US" sz="1100" spc="106" dirty="0" err="1">
                <a:latin typeface="Repo Bold"/>
              </a:rPr>
              <a:t>мес</a:t>
            </a:r>
            <a:endParaRPr lang="en-US" sz="1100" spc="106" dirty="0">
              <a:latin typeface="Repo Bold"/>
            </a:endParaRPr>
          </a:p>
        </p:txBody>
      </p:sp>
      <p:sp>
        <p:nvSpPr>
          <p:cNvPr id="109" name="TextBox 49">
            <a:extLst>
              <a:ext uri="{FF2B5EF4-FFF2-40B4-BE49-F238E27FC236}">
                <a16:creationId xmlns="" xmlns:a16="http://schemas.microsoft.com/office/drawing/2014/main" id="{5A00EF13-D6E6-43E8-9732-4325568A2C68}"/>
              </a:ext>
            </a:extLst>
          </p:cNvPr>
          <p:cNvSpPr txBox="1"/>
          <p:nvPr/>
        </p:nvSpPr>
        <p:spPr>
          <a:xfrm>
            <a:off x="7822042" y="5896742"/>
            <a:ext cx="280204" cy="284117"/>
          </a:xfrm>
          <a:prstGeom prst="rect">
            <a:avLst/>
          </a:prstGeom>
        </p:spPr>
        <p:txBody>
          <a:bodyPr wrap="square" lIns="0" tIns="0" rIns="0" bIns="0" rtlCol="0" anchor="t">
            <a:spAutoFit/>
          </a:bodyPr>
          <a:lstStyle/>
          <a:p>
            <a:pPr algn="ctr">
              <a:lnSpc>
                <a:spcPts val="1052"/>
              </a:lnSpc>
            </a:pPr>
            <a:r>
              <a:rPr lang="en-US" sz="1100" spc="106" dirty="0">
                <a:latin typeface="Repo Bold Bold"/>
              </a:rPr>
              <a:t>12</a:t>
            </a:r>
          </a:p>
          <a:p>
            <a:pPr algn="ctr">
              <a:lnSpc>
                <a:spcPts val="1052"/>
              </a:lnSpc>
            </a:pPr>
            <a:r>
              <a:rPr lang="en-US" sz="1100" spc="106" dirty="0" err="1">
                <a:latin typeface="Repo Bold"/>
              </a:rPr>
              <a:t>мес</a:t>
            </a:r>
            <a:endParaRPr lang="en-US" sz="1100" spc="106" dirty="0">
              <a:latin typeface="Repo Bold"/>
            </a:endParaRPr>
          </a:p>
        </p:txBody>
      </p:sp>
      <p:sp>
        <p:nvSpPr>
          <p:cNvPr id="110" name="TextBox 50">
            <a:extLst>
              <a:ext uri="{FF2B5EF4-FFF2-40B4-BE49-F238E27FC236}">
                <a16:creationId xmlns="" xmlns:a16="http://schemas.microsoft.com/office/drawing/2014/main" id="{E828342B-6735-48F1-96B1-21168DE98E56}"/>
              </a:ext>
            </a:extLst>
          </p:cNvPr>
          <p:cNvSpPr txBox="1"/>
          <p:nvPr/>
        </p:nvSpPr>
        <p:spPr>
          <a:xfrm>
            <a:off x="831781" y="4864063"/>
            <a:ext cx="965764" cy="282129"/>
          </a:xfrm>
          <a:prstGeom prst="rect">
            <a:avLst/>
          </a:prstGeom>
        </p:spPr>
        <p:txBody>
          <a:bodyPr lIns="0" tIns="0" rIns="0" bIns="0" rtlCol="0" anchor="t">
            <a:spAutoFit/>
          </a:bodyPr>
          <a:lstStyle/>
          <a:p>
            <a:pPr algn="ctr">
              <a:lnSpc>
                <a:spcPts val="1116"/>
              </a:lnSpc>
            </a:pPr>
            <a:r>
              <a:rPr lang="en-US" sz="900" spc="29" dirty="0" err="1">
                <a:latin typeface="Repo Bold Bold"/>
              </a:rPr>
              <a:t>Формирование</a:t>
            </a:r>
            <a:endParaRPr lang="en-US" sz="900" spc="29" dirty="0">
              <a:latin typeface="Repo Bold Bold"/>
            </a:endParaRPr>
          </a:p>
          <a:p>
            <a:pPr algn="ctr">
              <a:lnSpc>
                <a:spcPts val="1116"/>
              </a:lnSpc>
            </a:pPr>
            <a:r>
              <a:rPr lang="en-US" sz="900" spc="29" dirty="0">
                <a:latin typeface="Repo Light Bold"/>
              </a:rPr>
              <a:t>программы ДН</a:t>
            </a:r>
          </a:p>
        </p:txBody>
      </p:sp>
      <p:sp>
        <p:nvSpPr>
          <p:cNvPr id="111" name="TextBox 51">
            <a:extLst>
              <a:ext uri="{FF2B5EF4-FFF2-40B4-BE49-F238E27FC236}">
                <a16:creationId xmlns="" xmlns:a16="http://schemas.microsoft.com/office/drawing/2014/main" id="{03DE79E6-97EE-4C67-A570-4EEC33623308}"/>
              </a:ext>
            </a:extLst>
          </p:cNvPr>
          <p:cNvSpPr txBox="1"/>
          <p:nvPr/>
        </p:nvSpPr>
        <p:spPr>
          <a:xfrm>
            <a:off x="2549429" y="4324598"/>
            <a:ext cx="1030838" cy="846386"/>
          </a:xfrm>
          <a:prstGeom prst="rect">
            <a:avLst/>
          </a:prstGeom>
        </p:spPr>
        <p:txBody>
          <a:bodyPr lIns="0" tIns="0" rIns="0" bIns="0" rtlCol="0" anchor="t">
            <a:spAutoFit/>
          </a:bodyPr>
          <a:lstStyle/>
          <a:p>
            <a:pPr algn="ctr">
              <a:lnSpc>
                <a:spcPts val="1083"/>
              </a:lnSpc>
            </a:pPr>
            <a:r>
              <a:rPr lang="en-US" sz="900" spc="28" dirty="0" err="1">
                <a:latin typeface="Repo Bold"/>
              </a:rPr>
              <a:t>Внеплановый</a:t>
            </a:r>
            <a:endParaRPr lang="en-US" sz="900" spc="28" dirty="0">
              <a:latin typeface="Repo Bold"/>
            </a:endParaRPr>
          </a:p>
          <a:p>
            <a:pPr algn="ctr">
              <a:lnSpc>
                <a:spcPts val="1083"/>
              </a:lnSpc>
            </a:pPr>
            <a:r>
              <a:rPr lang="en-US" sz="900" spc="28" dirty="0" err="1">
                <a:latin typeface="Repo Light"/>
              </a:rPr>
              <a:t>диспансерный</a:t>
            </a:r>
            <a:r>
              <a:rPr lang="en-US" sz="900" spc="28" dirty="0">
                <a:latin typeface="Repo Light"/>
              </a:rPr>
              <a:t> прием</a:t>
            </a:r>
          </a:p>
          <a:p>
            <a:pPr algn="ctr">
              <a:lnSpc>
                <a:spcPts val="1083"/>
              </a:lnSpc>
            </a:pPr>
            <a:r>
              <a:rPr lang="en-US" sz="900" spc="28" dirty="0">
                <a:latin typeface="Repo Light"/>
              </a:rPr>
              <a:t>при </a:t>
            </a:r>
            <a:r>
              <a:rPr lang="en-US" sz="900" spc="28" dirty="0" err="1">
                <a:latin typeface="Repo Light"/>
              </a:rPr>
              <a:t>отклонении</a:t>
            </a:r>
            <a:r>
              <a:rPr lang="en-US" sz="900" spc="28" dirty="0">
                <a:latin typeface="Repo Light"/>
              </a:rPr>
              <a:t> </a:t>
            </a:r>
            <a:r>
              <a:rPr lang="en-US" sz="900" spc="28" dirty="0" err="1">
                <a:latin typeface="Repo Light"/>
              </a:rPr>
              <a:t>целевых</a:t>
            </a:r>
            <a:r>
              <a:rPr lang="en-US" sz="900" spc="28" dirty="0">
                <a:latin typeface="Repo Light"/>
              </a:rPr>
              <a:t> </a:t>
            </a:r>
            <a:r>
              <a:rPr lang="en-US" sz="900" spc="28" dirty="0" err="1">
                <a:latin typeface="Repo Light"/>
              </a:rPr>
              <a:t>показателей</a:t>
            </a:r>
            <a:endParaRPr lang="en-US" sz="900" spc="28" dirty="0">
              <a:latin typeface="Repo Light"/>
            </a:endParaRPr>
          </a:p>
        </p:txBody>
      </p:sp>
      <p:sp>
        <p:nvSpPr>
          <p:cNvPr id="112" name="TextBox 52">
            <a:extLst>
              <a:ext uri="{FF2B5EF4-FFF2-40B4-BE49-F238E27FC236}">
                <a16:creationId xmlns="" xmlns:a16="http://schemas.microsoft.com/office/drawing/2014/main" id="{02040415-79E1-4AB1-B906-24EF655AD59F}"/>
              </a:ext>
            </a:extLst>
          </p:cNvPr>
          <p:cNvSpPr txBox="1"/>
          <p:nvPr/>
        </p:nvSpPr>
        <p:spPr>
          <a:xfrm>
            <a:off x="5847491" y="4324598"/>
            <a:ext cx="1030838" cy="846386"/>
          </a:xfrm>
          <a:prstGeom prst="rect">
            <a:avLst/>
          </a:prstGeom>
        </p:spPr>
        <p:txBody>
          <a:bodyPr lIns="0" tIns="0" rIns="0" bIns="0" rtlCol="0" anchor="t">
            <a:spAutoFit/>
          </a:bodyPr>
          <a:lstStyle/>
          <a:p>
            <a:pPr algn="ctr">
              <a:lnSpc>
                <a:spcPts val="1083"/>
              </a:lnSpc>
            </a:pPr>
            <a:r>
              <a:rPr lang="en-US" sz="900" spc="28" dirty="0" err="1">
                <a:latin typeface="Repo Bold"/>
              </a:rPr>
              <a:t>Внеплановый</a:t>
            </a:r>
            <a:endParaRPr lang="en-US" sz="900" spc="28" dirty="0">
              <a:latin typeface="Repo Bold"/>
            </a:endParaRPr>
          </a:p>
          <a:p>
            <a:pPr algn="ctr">
              <a:lnSpc>
                <a:spcPts val="1083"/>
              </a:lnSpc>
            </a:pPr>
            <a:r>
              <a:rPr lang="en-US" sz="900" spc="28" dirty="0" err="1">
                <a:latin typeface="Repo Light"/>
              </a:rPr>
              <a:t>диспансерный</a:t>
            </a:r>
            <a:r>
              <a:rPr lang="en-US" sz="900" spc="28" dirty="0">
                <a:latin typeface="Repo Light"/>
              </a:rPr>
              <a:t> прием</a:t>
            </a:r>
          </a:p>
          <a:p>
            <a:pPr algn="ctr">
              <a:lnSpc>
                <a:spcPts val="1083"/>
              </a:lnSpc>
            </a:pPr>
            <a:r>
              <a:rPr lang="en-US" sz="900" spc="28" dirty="0">
                <a:latin typeface="Repo Light"/>
              </a:rPr>
              <a:t>при </a:t>
            </a:r>
            <a:r>
              <a:rPr lang="en-US" sz="900" spc="28" dirty="0" err="1">
                <a:latin typeface="Repo Light"/>
              </a:rPr>
              <a:t>отклонении</a:t>
            </a:r>
            <a:r>
              <a:rPr lang="en-US" sz="900" spc="28" dirty="0">
                <a:latin typeface="Repo Light"/>
              </a:rPr>
              <a:t> </a:t>
            </a:r>
            <a:r>
              <a:rPr lang="en-US" sz="900" spc="28" dirty="0" err="1">
                <a:latin typeface="Repo Light"/>
              </a:rPr>
              <a:t>целевых</a:t>
            </a:r>
            <a:r>
              <a:rPr lang="en-US" sz="900" spc="28" dirty="0">
                <a:latin typeface="Repo Light"/>
              </a:rPr>
              <a:t> </a:t>
            </a:r>
            <a:r>
              <a:rPr lang="en-US" sz="900" spc="28" dirty="0" err="1">
                <a:latin typeface="Repo Light"/>
              </a:rPr>
              <a:t>показателей</a:t>
            </a:r>
            <a:endParaRPr lang="en-US" sz="900" spc="28" dirty="0">
              <a:latin typeface="Repo Light"/>
            </a:endParaRPr>
          </a:p>
        </p:txBody>
      </p:sp>
      <p:sp>
        <p:nvSpPr>
          <p:cNvPr id="113" name="TextBox 53">
            <a:extLst>
              <a:ext uri="{FF2B5EF4-FFF2-40B4-BE49-F238E27FC236}">
                <a16:creationId xmlns="" xmlns:a16="http://schemas.microsoft.com/office/drawing/2014/main" id="{F9D18BF9-AB1D-4786-B27C-DF8124DDAA49}"/>
              </a:ext>
            </a:extLst>
          </p:cNvPr>
          <p:cNvSpPr txBox="1"/>
          <p:nvPr/>
        </p:nvSpPr>
        <p:spPr>
          <a:xfrm>
            <a:off x="4306025" y="4668658"/>
            <a:ext cx="946464" cy="705321"/>
          </a:xfrm>
          <a:prstGeom prst="rect">
            <a:avLst/>
          </a:prstGeom>
        </p:spPr>
        <p:txBody>
          <a:bodyPr lIns="0" tIns="0" rIns="0" bIns="0" rtlCol="0" anchor="t">
            <a:spAutoFit/>
          </a:bodyPr>
          <a:lstStyle/>
          <a:p>
            <a:pPr algn="ctr">
              <a:lnSpc>
                <a:spcPts val="1116"/>
              </a:lnSpc>
            </a:pPr>
            <a:r>
              <a:rPr lang="en-US" sz="900" spc="29" dirty="0" err="1">
                <a:latin typeface="Repo Bold Bold"/>
              </a:rPr>
              <a:t>Плановый</a:t>
            </a:r>
            <a:endParaRPr lang="en-US" sz="900" spc="29" dirty="0">
              <a:latin typeface="Repo Bold Bold"/>
            </a:endParaRPr>
          </a:p>
          <a:p>
            <a:pPr algn="ctr">
              <a:lnSpc>
                <a:spcPts val="1116"/>
              </a:lnSpc>
            </a:pPr>
            <a:r>
              <a:rPr lang="en-US" sz="900" spc="29" dirty="0" err="1">
                <a:latin typeface="Repo Light Bold"/>
              </a:rPr>
              <a:t>диспансерный</a:t>
            </a:r>
            <a:r>
              <a:rPr lang="en-US" sz="900" spc="29" dirty="0">
                <a:latin typeface="Repo Light Bold"/>
              </a:rPr>
              <a:t> прием</a:t>
            </a:r>
          </a:p>
          <a:p>
            <a:pPr algn="ctr">
              <a:lnSpc>
                <a:spcPts val="1116"/>
              </a:lnSpc>
            </a:pPr>
            <a:r>
              <a:rPr lang="en-US" sz="900" spc="29" dirty="0">
                <a:latin typeface="Repo Light Bold"/>
              </a:rPr>
              <a:t>в соответствии с ПДН</a:t>
            </a:r>
          </a:p>
        </p:txBody>
      </p:sp>
      <p:sp>
        <p:nvSpPr>
          <p:cNvPr id="114" name="TextBox 54">
            <a:extLst>
              <a:ext uri="{FF2B5EF4-FFF2-40B4-BE49-F238E27FC236}">
                <a16:creationId xmlns="" xmlns:a16="http://schemas.microsoft.com/office/drawing/2014/main" id="{8ED1AEB1-2B4B-443C-AACF-3814FC51A36C}"/>
              </a:ext>
            </a:extLst>
          </p:cNvPr>
          <p:cNvSpPr txBox="1"/>
          <p:nvPr/>
        </p:nvSpPr>
        <p:spPr>
          <a:xfrm>
            <a:off x="7488912" y="4668658"/>
            <a:ext cx="946464" cy="705321"/>
          </a:xfrm>
          <a:prstGeom prst="rect">
            <a:avLst/>
          </a:prstGeom>
        </p:spPr>
        <p:txBody>
          <a:bodyPr lIns="0" tIns="0" rIns="0" bIns="0" rtlCol="0" anchor="t">
            <a:spAutoFit/>
          </a:bodyPr>
          <a:lstStyle/>
          <a:p>
            <a:pPr algn="ctr">
              <a:lnSpc>
                <a:spcPts val="1116"/>
              </a:lnSpc>
            </a:pPr>
            <a:r>
              <a:rPr lang="en-US" sz="900" spc="29" dirty="0" err="1">
                <a:latin typeface="Repo Bold Bold"/>
              </a:rPr>
              <a:t>Плановый</a:t>
            </a:r>
            <a:endParaRPr lang="en-US" sz="900" spc="29" dirty="0">
              <a:latin typeface="Repo Bold Bold"/>
            </a:endParaRPr>
          </a:p>
          <a:p>
            <a:pPr algn="ctr">
              <a:lnSpc>
                <a:spcPts val="1116"/>
              </a:lnSpc>
            </a:pPr>
            <a:r>
              <a:rPr lang="en-US" sz="900" spc="29" dirty="0" err="1">
                <a:latin typeface="Repo Light Bold"/>
              </a:rPr>
              <a:t>диспансерный</a:t>
            </a:r>
            <a:r>
              <a:rPr lang="en-US" sz="900" spc="29" dirty="0">
                <a:latin typeface="Repo Light Bold"/>
              </a:rPr>
              <a:t> прием</a:t>
            </a:r>
          </a:p>
          <a:p>
            <a:pPr algn="ctr">
              <a:lnSpc>
                <a:spcPts val="1116"/>
              </a:lnSpc>
            </a:pPr>
            <a:r>
              <a:rPr lang="en-US" sz="900" spc="29" dirty="0">
                <a:latin typeface="Repo Light Bold"/>
              </a:rPr>
              <a:t>в соответствии с ПДН</a:t>
            </a:r>
          </a:p>
        </p:txBody>
      </p:sp>
    </p:spTree>
    <p:extLst>
      <p:ext uri="{BB962C8B-B14F-4D97-AF65-F5344CB8AC3E}">
        <p14:creationId xmlns:p14="http://schemas.microsoft.com/office/powerpoint/2010/main" xmlns="" val="361700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60325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634"/>
            <a:ext cx="12192000" cy="6858000"/>
          </a:xfrm>
          <a:prstGeom prst="rect">
            <a:avLst/>
          </a:prstGeom>
        </p:spPr>
      </p:pic>
      <p:sp>
        <p:nvSpPr>
          <p:cNvPr id="2" name="TextBox 1">
            <a:extLst>
              <a:ext uri="{FF2B5EF4-FFF2-40B4-BE49-F238E27FC236}">
                <a16:creationId xmlns="" xmlns:a16="http://schemas.microsoft.com/office/drawing/2014/main" id="{8D3EF1A2-0334-4349-A0BA-6DDC83356BB6}"/>
              </a:ext>
            </a:extLst>
          </p:cNvPr>
          <p:cNvSpPr txBox="1"/>
          <p:nvPr/>
        </p:nvSpPr>
        <p:spPr>
          <a:xfrm>
            <a:off x="1007376" y="167248"/>
            <a:ext cx="7688555" cy="830997"/>
          </a:xfrm>
          <a:prstGeom prst="rect">
            <a:avLst/>
          </a:prstGeom>
          <a:noFill/>
        </p:spPr>
        <p:txBody>
          <a:bodyPr wrap="square" rtlCol="0">
            <a:spAutoFit/>
          </a:bodyPr>
          <a:lstStyle/>
          <a:p>
            <a:r>
              <a:rPr lang="ru-RU" sz="2400" b="1" i="0" u="none" strike="noStrike" dirty="0">
                <a:solidFill>
                  <a:srgbClr val="1B2E51"/>
                </a:solidFill>
                <a:effectLst/>
                <a:latin typeface="Arial" panose="020B0604020202020204" pitchFamily="34" charset="0"/>
                <a:cs typeface="Arial" panose="020B0604020202020204" pitchFamily="34" charset="0"/>
              </a:rPr>
              <a:t>Взаимодействие участников программы динамического диспансерного наблюдения</a:t>
            </a:r>
            <a:endParaRPr lang="ru-RU" sz="24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21" name="TextBox 20">
            <a:extLst>
              <a:ext uri="{FF2B5EF4-FFF2-40B4-BE49-F238E27FC236}">
                <a16:creationId xmlns="" xmlns:a16="http://schemas.microsoft.com/office/drawing/2014/main" id="{1E891013-9DD9-4D43-A0CF-0927FF49903B}"/>
              </a:ext>
            </a:extLst>
          </p:cNvPr>
          <p:cNvSpPr txBox="1"/>
          <p:nvPr/>
        </p:nvSpPr>
        <p:spPr>
          <a:xfrm>
            <a:off x="1314165" y="2271418"/>
            <a:ext cx="437082" cy="923330"/>
          </a:xfrm>
          <a:prstGeom prst="rect">
            <a:avLst/>
          </a:prstGeom>
          <a:noFill/>
        </p:spPr>
        <p:txBody>
          <a:bodyPr wrap="square" rtlCol="0">
            <a:spAutoFit/>
          </a:bodyPr>
          <a:lstStyle/>
          <a:p>
            <a:r>
              <a:rPr lang="ru-RU" sz="5400" b="1" i="0" u="none" strike="noStrike" dirty="0">
                <a:solidFill>
                  <a:schemeClr val="bg1"/>
                </a:solidFill>
                <a:effectLst/>
                <a:latin typeface="Arial" panose="020B0604020202020204" pitchFamily="34" charset="0"/>
                <a:cs typeface="Arial" panose="020B0604020202020204" pitchFamily="34" charset="0"/>
              </a:rPr>
              <a:t>!</a:t>
            </a:r>
            <a:endParaRPr lang="ru-RU" sz="5400" dirty="0">
              <a:solidFill>
                <a:schemeClr val="bg1"/>
              </a:solidFill>
              <a:latin typeface="Arial" panose="020B0604020202020204" pitchFamily="34" charset="0"/>
              <a:cs typeface="Arial" panose="020B0604020202020204" pitchFamily="34" charset="0"/>
            </a:endParaRPr>
          </a:p>
        </p:txBody>
      </p:sp>
      <p:pic>
        <p:nvPicPr>
          <p:cNvPr id="155" name="Рисунок 154">
            <a:extLst>
              <a:ext uri="{FF2B5EF4-FFF2-40B4-BE49-F238E27FC236}">
                <a16:creationId xmlns="" xmlns:a16="http://schemas.microsoft.com/office/drawing/2014/main" id="{BD7E9DD2-012B-4E8C-9D48-AB12F8CDF45E}"/>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0456152" y="545907"/>
            <a:ext cx="1364438" cy="404418"/>
          </a:xfrm>
          <a:prstGeom prst="rect">
            <a:avLst/>
          </a:prstGeom>
        </p:spPr>
      </p:pic>
      <p:sp>
        <p:nvSpPr>
          <p:cNvPr id="72" name="Шестиугольник 71">
            <a:extLst>
              <a:ext uri="{FF2B5EF4-FFF2-40B4-BE49-F238E27FC236}">
                <a16:creationId xmlns="" xmlns:a16="http://schemas.microsoft.com/office/drawing/2014/main" id="{82ED6E44-4198-4A6C-8203-C3574FF7C11F}"/>
              </a:ext>
            </a:extLst>
          </p:cNvPr>
          <p:cNvSpPr/>
          <p:nvPr/>
        </p:nvSpPr>
        <p:spPr>
          <a:xfrm>
            <a:off x="11039589" y="3672114"/>
            <a:ext cx="743720" cy="641138"/>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Шестиугольник 70">
            <a:extLst>
              <a:ext uri="{FF2B5EF4-FFF2-40B4-BE49-F238E27FC236}">
                <a16:creationId xmlns="" xmlns:a16="http://schemas.microsoft.com/office/drawing/2014/main" id="{499E1B76-A5CC-46FE-81F0-52DEC54A317A}"/>
              </a:ext>
            </a:extLst>
          </p:cNvPr>
          <p:cNvSpPr/>
          <p:nvPr/>
        </p:nvSpPr>
        <p:spPr>
          <a:xfrm>
            <a:off x="7833214" y="1292802"/>
            <a:ext cx="1171229" cy="1009681"/>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 xmlns:a16="http://schemas.microsoft.com/office/drawing/2014/main" id="{B702E38E-52F0-4E26-B86D-AD11B1B34BAA}"/>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l="13205" t="2391" r="17603" b="8206"/>
          <a:stretch>
            <a:fillRect/>
          </a:stretch>
        </p:blipFill>
        <p:spPr bwMode="auto">
          <a:xfrm>
            <a:off x="9175918" y="2302483"/>
            <a:ext cx="1786838" cy="1540378"/>
          </a:xfrm>
          <a:custGeom>
            <a:avLst/>
            <a:gdLst>
              <a:gd name="connsiteX0" fmla="*/ 385095 w 1786838"/>
              <a:gd name="connsiteY0" fmla="*/ 0 h 1540378"/>
              <a:gd name="connsiteX1" fmla="*/ 1401744 w 1786838"/>
              <a:gd name="connsiteY1" fmla="*/ 0 h 1540378"/>
              <a:gd name="connsiteX2" fmla="*/ 1786838 w 1786838"/>
              <a:gd name="connsiteY2" fmla="*/ 770189 h 1540378"/>
              <a:gd name="connsiteX3" fmla="*/ 1401744 w 1786838"/>
              <a:gd name="connsiteY3" fmla="*/ 1540378 h 1540378"/>
              <a:gd name="connsiteX4" fmla="*/ 385095 w 1786838"/>
              <a:gd name="connsiteY4" fmla="*/ 1540378 h 1540378"/>
              <a:gd name="connsiteX5" fmla="*/ 0 w 1786838"/>
              <a:gd name="connsiteY5" fmla="*/ 770189 h 154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838" h="1540378">
                <a:moveTo>
                  <a:pt x="385095" y="0"/>
                </a:moveTo>
                <a:lnTo>
                  <a:pt x="1401744" y="0"/>
                </a:lnTo>
                <a:lnTo>
                  <a:pt x="1786838" y="770189"/>
                </a:lnTo>
                <a:lnTo>
                  <a:pt x="1401744" y="1540378"/>
                </a:lnTo>
                <a:lnTo>
                  <a:pt x="385095" y="1540378"/>
                </a:lnTo>
                <a:lnTo>
                  <a:pt x="0" y="770189"/>
                </a:lnTo>
                <a:close/>
              </a:path>
            </a:pathLst>
          </a:custGeom>
          <a:noFill/>
          <a:extLst>
            <a:ext uri="{909E8E84-426E-40DD-AFC4-6F175D3DCCD1}">
              <a14:hiddenFill xmlns:a14="http://schemas.microsoft.com/office/drawing/2010/main" xmlns="">
                <a:solidFill>
                  <a:srgbClr val="FFFFFF"/>
                </a:solidFill>
              </a14:hiddenFill>
            </a:ext>
          </a:extLst>
        </p:spPr>
      </p:pic>
      <p:pic>
        <p:nvPicPr>
          <p:cNvPr id="76" name="Picture 30">
            <a:extLst>
              <a:ext uri="{FF2B5EF4-FFF2-40B4-BE49-F238E27FC236}">
                <a16:creationId xmlns="" xmlns:a16="http://schemas.microsoft.com/office/drawing/2014/main" id="{5F1A5506-2C0D-4D03-BA08-CFD3B9AF2188}"/>
              </a:ext>
            </a:extLst>
          </p:cNvPr>
          <p:cNvPicPr>
            <a:picLocks noChangeAspect="1"/>
          </p:cNvPicPr>
          <p:nvPr/>
        </p:nvPicPr>
        <p:blipFill>
          <a:blip r:embed="rId9" cstate="print">
            <a:alphaModFix amt="70000"/>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5524944" y="2045724"/>
            <a:ext cx="1000476" cy="533580"/>
          </a:xfrm>
          <a:prstGeom prst="rect">
            <a:avLst/>
          </a:prstGeom>
        </p:spPr>
      </p:pic>
      <p:pic>
        <p:nvPicPr>
          <p:cNvPr id="85" name="Picture 31">
            <a:extLst>
              <a:ext uri="{FF2B5EF4-FFF2-40B4-BE49-F238E27FC236}">
                <a16:creationId xmlns="" xmlns:a16="http://schemas.microsoft.com/office/drawing/2014/main" id="{8EA5BC8B-3436-4496-BC8F-8B1D10104B00}"/>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861339">
            <a:off x="5478821" y="1918999"/>
            <a:ext cx="1092725" cy="723399"/>
          </a:xfrm>
          <a:prstGeom prst="rect">
            <a:avLst/>
          </a:prstGeom>
        </p:spPr>
      </p:pic>
      <p:pic>
        <p:nvPicPr>
          <p:cNvPr id="90" name="Picture 2">
            <a:extLst>
              <a:ext uri="{FF2B5EF4-FFF2-40B4-BE49-F238E27FC236}">
                <a16:creationId xmlns="" xmlns:a16="http://schemas.microsoft.com/office/drawing/2014/main" id="{26B72698-978A-4705-84C1-1E74C6FA5DD7}"/>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rcRect/>
          <a:stretch>
            <a:fillRect/>
          </a:stretch>
        </p:blipFill>
        <p:spPr>
          <a:xfrm rot="861339">
            <a:off x="2541002" y="1960984"/>
            <a:ext cx="1092725" cy="723399"/>
          </a:xfrm>
          <a:prstGeom prst="rect">
            <a:avLst/>
          </a:prstGeom>
        </p:spPr>
      </p:pic>
      <p:pic>
        <p:nvPicPr>
          <p:cNvPr id="95" name="Picture 3">
            <a:extLst>
              <a:ext uri="{FF2B5EF4-FFF2-40B4-BE49-F238E27FC236}">
                <a16:creationId xmlns="" xmlns:a16="http://schemas.microsoft.com/office/drawing/2014/main" id="{975EBE98-4429-4C9F-9DD9-000D0EC432F3}"/>
              </a:ext>
            </a:extLst>
          </p:cNvPr>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 xmlns:asvg="http://schemas.microsoft.com/office/drawing/2016/SVG/main" r:embed="rId16"/>
              </a:ext>
            </a:extLst>
          </a:blip>
          <a:srcRect/>
          <a:stretch>
            <a:fillRect/>
          </a:stretch>
        </p:blipFill>
        <p:spPr>
          <a:xfrm rot="861339">
            <a:off x="3881261" y="2853728"/>
            <a:ext cx="1413922" cy="936036"/>
          </a:xfrm>
          <a:prstGeom prst="rect">
            <a:avLst/>
          </a:prstGeom>
        </p:spPr>
      </p:pic>
      <p:sp>
        <p:nvSpPr>
          <p:cNvPr id="97" name="AutoShape 4">
            <a:extLst>
              <a:ext uri="{FF2B5EF4-FFF2-40B4-BE49-F238E27FC236}">
                <a16:creationId xmlns="" xmlns:a16="http://schemas.microsoft.com/office/drawing/2014/main" id="{D2E294E9-8B86-4675-8F4B-A9BA9D752E24}"/>
              </a:ext>
            </a:extLst>
          </p:cNvPr>
          <p:cNvSpPr/>
          <p:nvPr/>
        </p:nvSpPr>
        <p:spPr>
          <a:xfrm>
            <a:off x="3290185" y="2723012"/>
            <a:ext cx="2592921" cy="0"/>
          </a:xfrm>
          <a:prstGeom prst="line">
            <a:avLst/>
          </a:prstGeom>
          <a:ln w="57150" cap="rnd">
            <a:solidFill>
              <a:srgbClr val="FFCE6D"/>
            </a:solidFill>
            <a:prstDash val="solid"/>
            <a:headEnd type="none" w="sm" len="sm"/>
            <a:tailEnd type="none" w="sm" len="sm"/>
          </a:ln>
        </p:spPr>
      </p:sp>
      <p:sp>
        <p:nvSpPr>
          <p:cNvPr id="98" name="AutoShape 5">
            <a:extLst>
              <a:ext uri="{FF2B5EF4-FFF2-40B4-BE49-F238E27FC236}">
                <a16:creationId xmlns="" xmlns:a16="http://schemas.microsoft.com/office/drawing/2014/main" id="{2FB86E6B-1D96-4939-9547-7191D4D5AD27}"/>
              </a:ext>
            </a:extLst>
          </p:cNvPr>
          <p:cNvSpPr/>
          <p:nvPr/>
        </p:nvSpPr>
        <p:spPr>
          <a:xfrm rot="-3572640">
            <a:off x="3862500" y="3887102"/>
            <a:ext cx="2715531" cy="0"/>
          </a:xfrm>
          <a:prstGeom prst="line">
            <a:avLst/>
          </a:prstGeom>
          <a:ln w="57150" cap="rnd">
            <a:solidFill>
              <a:srgbClr val="FFCE6D"/>
            </a:solidFill>
            <a:prstDash val="solid"/>
            <a:headEnd type="none" w="sm" len="sm"/>
            <a:tailEnd type="none" w="sm" len="sm"/>
          </a:ln>
        </p:spPr>
      </p:sp>
      <p:pic>
        <p:nvPicPr>
          <p:cNvPr id="103" name="Picture 6">
            <a:extLst>
              <a:ext uri="{FF2B5EF4-FFF2-40B4-BE49-F238E27FC236}">
                <a16:creationId xmlns="" xmlns:a16="http://schemas.microsoft.com/office/drawing/2014/main" id="{31254C32-BD7E-4942-8BD2-9EE914B1AE49}"/>
              </a:ext>
            </a:extLst>
          </p:cNvPr>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 xmlns:asvg="http://schemas.microsoft.com/office/drawing/2016/SVG/main" r:embed="rId18"/>
              </a:ext>
            </a:extLst>
          </a:blip>
          <a:srcRect/>
          <a:stretch>
            <a:fillRect/>
          </a:stretch>
        </p:blipFill>
        <p:spPr>
          <a:xfrm>
            <a:off x="3930833" y="3000600"/>
            <a:ext cx="1302518" cy="694666"/>
          </a:xfrm>
          <a:prstGeom prst="rect">
            <a:avLst/>
          </a:prstGeom>
        </p:spPr>
      </p:pic>
      <p:sp>
        <p:nvSpPr>
          <p:cNvPr id="104" name="AutoShape 7">
            <a:extLst>
              <a:ext uri="{FF2B5EF4-FFF2-40B4-BE49-F238E27FC236}">
                <a16:creationId xmlns="" xmlns:a16="http://schemas.microsoft.com/office/drawing/2014/main" id="{622E7B7B-19AB-4582-B8C1-0B976398BCE4}"/>
              </a:ext>
            </a:extLst>
          </p:cNvPr>
          <p:cNvSpPr/>
          <p:nvPr/>
        </p:nvSpPr>
        <p:spPr>
          <a:xfrm rot="-7200000">
            <a:off x="2586980" y="3889475"/>
            <a:ext cx="2734909" cy="0"/>
          </a:xfrm>
          <a:prstGeom prst="line">
            <a:avLst/>
          </a:prstGeom>
          <a:ln w="57150" cap="rnd">
            <a:solidFill>
              <a:srgbClr val="FFCE6D"/>
            </a:solidFill>
            <a:prstDash val="solid"/>
            <a:headEnd type="none" w="sm" len="sm"/>
            <a:tailEnd type="none" w="sm" len="sm"/>
          </a:ln>
        </p:spPr>
      </p:sp>
      <p:pic>
        <p:nvPicPr>
          <p:cNvPr id="105" name="Picture 8">
            <a:extLst>
              <a:ext uri="{FF2B5EF4-FFF2-40B4-BE49-F238E27FC236}">
                <a16:creationId xmlns="" xmlns:a16="http://schemas.microsoft.com/office/drawing/2014/main" id="{53CF9591-900B-4941-90CD-EC317482B29D}"/>
              </a:ext>
            </a:extLst>
          </p:cNvPr>
          <p:cNvPicPr>
            <a:picLocks noChangeAspect="1"/>
          </p:cNvPicPr>
          <p:nvPr/>
        </p:nvPicPr>
        <p:blipFill>
          <a:blip r:embed="rId19" cstate="print">
            <a:extLst>
              <a:ext uri="{28A0092B-C50C-407E-A947-70E740481C1C}">
                <a14:useLocalDpi xmlns:a14="http://schemas.microsoft.com/office/drawing/2010/main" xmlns="" val="0"/>
              </a:ext>
              <a:ext uri="{96DAC541-7B7A-43D3-8B79-37D633B846F1}">
                <asvg:svgBlip xmlns="" xmlns:asvg="http://schemas.microsoft.com/office/drawing/2016/SVG/main" r:embed="rId20"/>
              </a:ext>
            </a:extLst>
          </a:blip>
          <a:srcRect/>
          <a:stretch>
            <a:fillRect/>
          </a:stretch>
        </p:blipFill>
        <p:spPr>
          <a:xfrm rot="2381798">
            <a:off x="4003966" y="1739233"/>
            <a:ext cx="1130840" cy="1043093"/>
          </a:xfrm>
          <a:prstGeom prst="rect">
            <a:avLst/>
          </a:prstGeom>
        </p:spPr>
      </p:pic>
      <p:pic>
        <p:nvPicPr>
          <p:cNvPr id="108" name="Picture 9">
            <a:extLst>
              <a:ext uri="{FF2B5EF4-FFF2-40B4-BE49-F238E27FC236}">
                <a16:creationId xmlns="" xmlns:a16="http://schemas.microsoft.com/office/drawing/2014/main" id="{5EC9B763-0FF2-48C6-A500-C1B3B838AB4E}"/>
              </a:ext>
            </a:extLst>
          </p:cNvPr>
          <p:cNvPicPr>
            <a:picLocks noChangeAspect="1"/>
          </p:cNvPicPr>
          <p:nvPr/>
        </p:nvPicPr>
        <p:blipFill>
          <a:blip r:embed="rId21" cstate="print">
            <a:extLst>
              <a:ext uri="{28A0092B-C50C-407E-A947-70E740481C1C}">
                <a14:useLocalDpi xmlns:a14="http://schemas.microsoft.com/office/drawing/2010/main" xmlns="" val="0"/>
              </a:ext>
              <a:ext uri="{96DAC541-7B7A-43D3-8B79-37D633B846F1}">
                <asvg:svgBlip xmlns="" xmlns:asvg="http://schemas.microsoft.com/office/drawing/2016/SVG/main" r:embed="rId22"/>
              </a:ext>
            </a:extLst>
          </a:blip>
          <a:srcRect/>
          <a:stretch>
            <a:fillRect/>
          </a:stretch>
        </p:blipFill>
        <p:spPr>
          <a:xfrm rot="861339">
            <a:off x="4041860" y="5183989"/>
            <a:ext cx="1092725" cy="723399"/>
          </a:xfrm>
          <a:prstGeom prst="rect">
            <a:avLst/>
          </a:prstGeom>
        </p:spPr>
      </p:pic>
      <p:grpSp>
        <p:nvGrpSpPr>
          <p:cNvPr id="115" name="Group 10">
            <a:extLst>
              <a:ext uri="{FF2B5EF4-FFF2-40B4-BE49-F238E27FC236}">
                <a16:creationId xmlns="" xmlns:a16="http://schemas.microsoft.com/office/drawing/2014/main" id="{7663ACEC-0359-4275-B784-388FCE130918}"/>
              </a:ext>
            </a:extLst>
          </p:cNvPr>
          <p:cNvGrpSpPr/>
          <p:nvPr/>
        </p:nvGrpSpPr>
        <p:grpSpPr>
          <a:xfrm>
            <a:off x="4489203" y="5003283"/>
            <a:ext cx="185779" cy="197175"/>
            <a:chOff x="0" y="0"/>
            <a:chExt cx="6350000" cy="6350000"/>
          </a:xfrm>
        </p:grpSpPr>
        <p:sp>
          <p:nvSpPr>
            <p:cNvPr id="116" name="Freeform 11">
              <a:extLst>
                <a:ext uri="{FF2B5EF4-FFF2-40B4-BE49-F238E27FC236}">
                  <a16:creationId xmlns="" xmlns:a16="http://schemas.microsoft.com/office/drawing/2014/main" id="{30834ABD-AD7F-4549-BD89-2A17F10C59D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E6D"/>
            </a:solidFill>
          </p:spPr>
        </p:sp>
      </p:grpSp>
      <p:grpSp>
        <p:nvGrpSpPr>
          <p:cNvPr id="117" name="Group 12">
            <a:extLst>
              <a:ext uri="{FF2B5EF4-FFF2-40B4-BE49-F238E27FC236}">
                <a16:creationId xmlns="" xmlns:a16="http://schemas.microsoft.com/office/drawing/2014/main" id="{A2C50B1A-CB67-454F-BDC7-54FE79D596AF}"/>
              </a:ext>
            </a:extLst>
          </p:cNvPr>
          <p:cNvGrpSpPr/>
          <p:nvPr/>
        </p:nvGrpSpPr>
        <p:grpSpPr>
          <a:xfrm>
            <a:off x="5787776" y="2657476"/>
            <a:ext cx="185779" cy="197175"/>
            <a:chOff x="0" y="0"/>
            <a:chExt cx="6350000" cy="6350000"/>
          </a:xfrm>
        </p:grpSpPr>
        <p:sp>
          <p:nvSpPr>
            <p:cNvPr id="118" name="Freeform 13">
              <a:extLst>
                <a:ext uri="{FF2B5EF4-FFF2-40B4-BE49-F238E27FC236}">
                  <a16:creationId xmlns="" xmlns:a16="http://schemas.microsoft.com/office/drawing/2014/main" id="{2CA02BF9-127E-4AA8-9842-CC80F3980CF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E6D"/>
            </a:solidFill>
          </p:spPr>
        </p:sp>
      </p:grpSp>
      <p:grpSp>
        <p:nvGrpSpPr>
          <p:cNvPr id="119" name="Group 14">
            <a:extLst>
              <a:ext uri="{FF2B5EF4-FFF2-40B4-BE49-F238E27FC236}">
                <a16:creationId xmlns="" xmlns:a16="http://schemas.microsoft.com/office/drawing/2014/main" id="{25003DEF-6AF5-4D79-BF59-6B97BE6BDBBE}"/>
              </a:ext>
            </a:extLst>
          </p:cNvPr>
          <p:cNvGrpSpPr/>
          <p:nvPr/>
        </p:nvGrpSpPr>
        <p:grpSpPr>
          <a:xfrm>
            <a:off x="3194855" y="2657476"/>
            <a:ext cx="185779" cy="197175"/>
            <a:chOff x="0" y="0"/>
            <a:chExt cx="6350000" cy="6350000"/>
          </a:xfrm>
        </p:grpSpPr>
        <p:sp>
          <p:nvSpPr>
            <p:cNvPr id="120" name="Freeform 15">
              <a:extLst>
                <a:ext uri="{FF2B5EF4-FFF2-40B4-BE49-F238E27FC236}">
                  <a16:creationId xmlns="" xmlns:a16="http://schemas.microsoft.com/office/drawing/2014/main" id="{2DA0F8D5-011C-4E6C-9597-AECEC65C9FA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E6D"/>
            </a:solidFill>
          </p:spPr>
        </p:sp>
      </p:grpSp>
      <p:pic>
        <p:nvPicPr>
          <p:cNvPr id="121" name="Picture 22">
            <a:extLst>
              <a:ext uri="{FF2B5EF4-FFF2-40B4-BE49-F238E27FC236}">
                <a16:creationId xmlns="" xmlns:a16="http://schemas.microsoft.com/office/drawing/2014/main" id="{F69ABA35-A746-435C-B32E-A353F2489C05}"/>
              </a:ext>
            </a:extLst>
          </p:cNvPr>
          <p:cNvPicPr>
            <a:picLocks noChangeAspect="1"/>
          </p:cNvPicPr>
          <p:nvPr/>
        </p:nvPicPr>
        <p:blipFill>
          <a:blip r:embed="rId23" cstate="print">
            <a:extLst>
              <a:ext uri="{28A0092B-C50C-407E-A947-70E740481C1C}">
                <a14:useLocalDpi xmlns:a14="http://schemas.microsoft.com/office/drawing/2010/main" xmlns="" val="0"/>
              </a:ext>
              <a:ext uri="{96DAC541-7B7A-43D3-8B79-37D633B846F1}">
                <asvg:svgBlip xmlns="" xmlns:asvg="http://schemas.microsoft.com/office/drawing/2016/SVG/main" r:embed="rId24"/>
              </a:ext>
            </a:extLst>
          </a:blip>
          <a:srcRect/>
          <a:stretch>
            <a:fillRect/>
          </a:stretch>
        </p:blipFill>
        <p:spPr>
          <a:xfrm rot="9415557">
            <a:off x="5234594" y="3451234"/>
            <a:ext cx="1292143" cy="1191879"/>
          </a:xfrm>
          <a:prstGeom prst="rect">
            <a:avLst/>
          </a:prstGeom>
        </p:spPr>
      </p:pic>
      <p:pic>
        <p:nvPicPr>
          <p:cNvPr id="122" name="Picture 24">
            <a:extLst>
              <a:ext uri="{FF2B5EF4-FFF2-40B4-BE49-F238E27FC236}">
                <a16:creationId xmlns="" xmlns:a16="http://schemas.microsoft.com/office/drawing/2014/main" id="{6C318716-7E4D-46AE-80CE-60D69B48BC38}"/>
              </a:ext>
            </a:extLst>
          </p:cNvPr>
          <p:cNvPicPr>
            <a:picLocks noChangeAspect="1"/>
          </p:cNvPicPr>
          <p:nvPr/>
        </p:nvPicPr>
        <p:blipFill>
          <a:blip r:embed="rId25" cstate="print">
            <a:extLst>
              <a:ext uri="{28A0092B-C50C-407E-A947-70E740481C1C}">
                <a14:useLocalDpi xmlns:a14="http://schemas.microsoft.com/office/drawing/2010/main" xmlns="" val="0"/>
              </a:ext>
              <a:ext uri="{96DAC541-7B7A-43D3-8B79-37D633B846F1}">
                <asvg:svgBlip xmlns="" xmlns:asvg="http://schemas.microsoft.com/office/drawing/2016/SVG/main" r:embed="rId20"/>
              </a:ext>
            </a:extLst>
          </a:blip>
          <a:srcRect/>
          <a:stretch>
            <a:fillRect/>
          </a:stretch>
        </p:blipFill>
        <p:spPr>
          <a:xfrm rot="-9633529" flipH="1">
            <a:off x="2858232" y="3472933"/>
            <a:ext cx="1292143" cy="1191879"/>
          </a:xfrm>
          <a:prstGeom prst="rect">
            <a:avLst/>
          </a:prstGeom>
        </p:spPr>
      </p:pic>
      <p:pic>
        <p:nvPicPr>
          <p:cNvPr id="123" name="Picture 27">
            <a:extLst>
              <a:ext uri="{FF2B5EF4-FFF2-40B4-BE49-F238E27FC236}">
                <a16:creationId xmlns="" xmlns:a16="http://schemas.microsoft.com/office/drawing/2014/main" id="{E40DE4BC-D231-479C-88E9-6D6D075AEAD7}"/>
              </a:ext>
            </a:extLst>
          </p:cNvPr>
          <p:cNvPicPr>
            <a:picLocks noChangeAspect="1"/>
          </p:cNvPicPr>
          <p:nvPr/>
        </p:nvPicPr>
        <p:blipFill>
          <a:blip r:embed="rId26" cstate="print">
            <a:extLst>
              <a:ext uri="{28A0092B-C50C-407E-A947-70E740481C1C}">
                <a14:useLocalDpi xmlns:a14="http://schemas.microsoft.com/office/drawing/2010/main" xmlns="" val="0"/>
              </a:ext>
              <a:ext uri="{96DAC541-7B7A-43D3-8B79-37D633B846F1}">
                <asvg:svgBlip xmlns="" xmlns:asvg="http://schemas.microsoft.com/office/drawing/2016/SVG/main" r:embed="rId27"/>
              </a:ext>
            </a:extLst>
          </a:blip>
          <a:srcRect/>
          <a:stretch>
            <a:fillRect/>
          </a:stretch>
        </p:blipFill>
        <p:spPr>
          <a:xfrm>
            <a:off x="2587125" y="2093720"/>
            <a:ext cx="1000476" cy="533580"/>
          </a:xfrm>
          <a:prstGeom prst="rect">
            <a:avLst/>
          </a:prstGeom>
        </p:spPr>
      </p:pic>
      <p:sp>
        <p:nvSpPr>
          <p:cNvPr id="124" name="TextBox 28">
            <a:extLst>
              <a:ext uri="{FF2B5EF4-FFF2-40B4-BE49-F238E27FC236}">
                <a16:creationId xmlns="" xmlns:a16="http://schemas.microsoft.com/office/drawing/2014/main" id="{16E2792D-22E0-4375-A575-4F1319EF1481}"/>
              </a:ext>
            </a:extLst>
          </p:cNvPr>
          <p:cNvSpPr txBox="1"/>
          <p:nvPr/>
        </p:nvSpPr>
        <p:spPr>
          <a:xfrm>
            <a:off x="5625923" y="2193826"/>
            <a:ext cx="846139" cy="218008"/>
          </a:xfrm>
          <a:prstGeom prst="rect">
            <a:avLst/>
          </a:prstGeom>
        </p:spPr>
        <p:txBody>
          <a:bodyPr wrap="square" lIns="0" tIns="0" rIns="0" bIns="0" rtlCol="0" anchor="t">
            <a:spAutoFit/>
          </a:bodyPr>
          <a:lstStyle/>
          <a:p>
            <a:pPr>
              <a:lnSpc>
                <a:spcPts val="1718"/>
              </a:lnSpc>
            </a:pPr>
            <a:r>
              <a:rPr lang="en-US" sz="1200" spc="60" dirty="0">
                <a:solidFill>
                  <a:srgbClr val="191919"/>
                </a:solidFill>
                <a:latin typeface="Repo Bold"/>
              </a:rPr>
              <a:t>Помощник</a:t>
            </a:r>
          </a:p>
        </p:txBody>
      </p:sp>
      <p:pic>
        <p:nvPicPr>
          <p:cNvPr id="125" name="Picture 29">
            <a:extLst>
              <a:ext uri="{FF2B5EF4-FFF2-40B4-BE49-F238E27FC236}">
                <a16:creationId xmlns="" xmlns:a16="http://schemas.microsoft.com/office/drawing/2014/main" id="{F4BC4CF3-F861-490A-985F-D9D0186F19E4}"/>
              </a:ext>
            </a:extLst>
          </p:cNvPr>
          <p:cNvPicPr>
            <a:picLocks noChangeAspect="1"/>
          </p:cNvPicPr>
          <p:nvPr/>
        </p:nvPicPr>
        <p:blipFill>
          <a:blip r:embed="rId28" cstate="print">
            <a:extLst>
              <a:ext uri="{28A0092B-C50C-407E-A947-70E740481C1C}">
                <a14:useLocalDpi xmlns:a14="http://schemas.microsoft.com/office/drawing/2010/main" xmlns="" val="0"/>
              </a:ext>
              <a:ext uri="{96DAC541-7B7A-43D3-8B79-37D633B846F1}">
                <asvg:svgBlip xmlns="" xmlns:asvg="http://schemas.microsoft.com/office/drawing/2016/SVG/main" r:embed="rId29"/>
              </a:ext>
            </a:extLst>
          </a:blip>
          <a:srcRect/>
          <a:stretch>
            <a:fillRect/>
          </a:stretch>
        </p:blipFill>
        <p:spPr>
          <a:xfrm>
            <a:off x="4081855" y="5310499"/>
            <a:ext cx="1000476" cy="533580"/>
          </a:xfrm>
          <a:prstGeom prst="rect">
            <a:avLst/>
          </a:prstGeom>
        </p:spPr>
      </p:pic>
      <p:pic>
        <p:nvPicPr>
          <p:cNvPr id="126" name="Picture 32">
            <a:extLst>
              <a:ext uri="{FF2B5EF4-FFF2-40B4-BE49-F238E27FC236}">
                <a16:creationId xmlns="" xmlns:a16="http://schemas.microsoft.com/office/drawing/2014/main" id="{AFD09FDF-332F-4352-AFBD-F2ADB72A0D12}"/>
              </a:ext>
            </a:extLst>
          </p:cNvPr>
          <p:cNvPicPr>
            <a:picLocks noChangeAspect="1"/>
          </p:cNvPicPr>
          <p:nvPr/>
        </p:nvPicPr>
        <p:blipFill>
          <a:blip r:embed="rId30" cstate="print"/>
          <a:srcRect/>
          <a:stretch>
            <a:fillRect/>
          </a:stretch>
        </p:blipFill>
        <p:spPr>
          <a:xfrm>
            <a:off x="4338684" y="3874989"/>
            <a:ext cx="486817" cy="516680"/>
          </a:xfrm>
          <a:prstGeom prst="rect">
            <a:avLst/>
          </a:prstGeom>
        </p:spPr>
      </p:pic>
      <p:sp>
        <p:nvSpPr>
          <p:cNvPr id="127" name="TextBox 33">
            <a:extLst>
              <a:ext uri="{FF2B5EF4-FFF2-40B4-BE49-F238E27FC236}">
                <a16:creationId xmlns="" xmlns:a16="http://schemas.microsoft.com/office/drawing/2014/main" id="{648B6137-AD02-4733-973E-3C7A1F854DE5}"/>
              </a:ext>
            </a:extLst>
          </p:cNvPr>
          <p:cNvSpPr txBox="1"/>
          <p:nvPr/>
        </p:nvSpPr>
        <p:spPr>
          <a:xfrm>
            <a:off x="4169860" y="3127209"/>
            <a:ext cx="836724" cy="384721"/>
          </a:xfrm>
          <a:prstGeom prst="rect">
            <a:avLst/>
          </a:prstGeom>
        </p:spPr>
        <p:txBody>
          <a:bodyPr lIns="0" tIns="0" rIns="0" bIns="0" rtlCol="0" anchor="t">
            <a:spAutoFit/>
          </a:bodyPr>
          <a:lstStyle/>
          <a:p>
            <a:pPr>
              <a:lnSpc>
                <a:spcPts val="1718"/>
              </a:lnSpc>
            </a:pPr>
            <a:r>
              <a:rPr lang="en-US" sz="1200" spc="60" dirty="0" err="1">
                <a:solidFill>
                  <a:srgbClr val="191919"/>
                </a:solidFill>
                <a:latin typeface="Repo Bold"/>
              </a:rPr>
              <a:t>Здоровье</a:t>
            </a:r>
            <a:endParaRPr lang="en-US" sz="1200" spc="60" dirty="0">
              <a:solidFill>
                <a:srgbClr val="191919"/>
              </a:solidFill>
              <a:latin typeface="Repo Bold"/>
            </a:endParaRPr>
          </a:p>
          <a:p>
            <a:pPr>
              <a:lnSpc>
                <a:spcPts val="1349"/>
              </a:lnSpc>
            </a:pPr>
            <a:r>
              <a:rPr lang="en-US" sz="1200" spc="60" dirty="0">
                <a:solidFill>
                  <a:srgbClr val="191919"/>
                </a:solidFill>
                <a:latin typeface="Repo Bold"/>
              </a:rPr>
              <a:t>пациента</a:t>
            </a:r>
          </a:p>
        </p:txBody>
      </p:sp>
      <p:sp>
        <p:nvSpPr>
          <p:cNvPr id="128" name="TextBox 34">
            <a:extLst>
              <a:ext uri="{FF2B5EF4-FFF2-40B4-BE49-F238E27FC236}">
                <a16:creationId xmlns="" xmlns:a16="http://schemas.microsoft.com/office/drawing/2014/main" id="{E80594F5-4652-4B6D-89DE-83A18A58E4EE}"/>
              </a:ext>
            </a:extLst>
          </p:cNvPr>
          <p:cNvSpPr txBox="1"/>
          <p:nvPr/>
        </p:nvSpPr>
        <p:spPr>
          <a:xfrm>
            <a:off x="2909299" y="2244122"/>
            <a:ext cx="398906" cy="218008"/>
          </a:xfrm>
          <a:prstGeom prst="rect">
            <a:avLst/>
          </a:prstGeom>
        </p:spPr>
        <p:txBody>
          <a:bodyPr wrap="square" lIns="0" tIns="0" rIns="0" bIns="0" rtlCol="0" anchor="t">
            <a:spAutoFit/>
          </a:bodyPr>
          <a:lstStyle/>
          <a:p>
            <a:pPr>
              <a:lnSpc>
                <a:spcPts val="1718"/>
              </a:lnSpc>
            </a:pPr>
            <a:r>
              <a:rPr lang="en-US" sz="1200" spc="60" dirty="0">
                <a:solidFill>
                  <a:srgbClr val="191919"/>
                </a:solidFill>
                <a:latin typeface="Repo Bold"/>
              </a:rPr>
              <a:t>Врач</a:t>
            </a:r>
          </a:p>
        </p:txBody>
      </p:sp>
      <p:sp>
        <p:nvSpPr>
          <p:cNvPr id="129" name="TextBox 35">
            <a:extLst>
              <a:ext uri="{FF2B5EF4-FFF2-40B4-BE49-F238E27FC236}">
                <a16:creationId xmlns="" xmlns:a16="http://schemas.microsoft.com/office/drawing/2014/main" id="{F2D8A758-CD3E-44CB-AA96-0E571CA752C9}"/>
              </a:ext>
            </a:extLst>
          </p:cNvPr>
          <p:cNvSpPr txBox="1"/>
          <p:nvPr/>
        </p:nvSpPr>
        <p:spPr>
          <a:xfrm>
            <a:off x="4233002" y="5466923"/>
            <a:ext cx="710438" cy="218419"/>
          </a:xfrm>
          <a:prstGeom prst="rect">
            <a:avLst/>
          </a:prstGeom>
        </p:spPr>
        <p:txBody>
          <a:bodyPr lIns="0" tIns="0" rIns="0" bIns="0" rtlCol="0" anchor="t">
            <a:spAutoFit/>
          </a:bodyPr>
          <a:lstStyle/>
          <a:p>
            <a:pPr>
              <a:lnSpc>
                <a:spcPts val="1718"/>
              </a:lnSpc>
            </a:pPr>
            <a:r>
              <a:rPr lang="en-US" sz="1200" spc="60" dirty="0">
                <a:solidFill>
                  <a:srgbClr val="191919"/>
                </a:solidFill>
                <a:latin typeface="Repo Bold"/>
              </a:rPr>
              <a:t>Пациент</a:t>
            </a:r>
          </a:p>
        </p:txBody>
      </p:sp>
    </p:spTree>
    <p:extLst>
      <p:ext uri="{BB962C8B-B14F-4D97-AF65-F5344CB8AC3E}">
        <p14:creationId xmlns:p14="http://schemas.microsoft.com/office/powerpoint/2010/main" xmlns="" val="230469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3EDBA9E-8FDD-49F3-860C-B91C75A5A1FB}"/>
              </a:ext>
            </a:extLst>
          </p:cNvPr>
          <p:cNvSpPr/>
          <p:nvPr/>
        </p:nvSpPr>
        <p:spPr>
          <a:xfrm>
            <a:off x="596900" y="954048"/>
            <a:ext cx="9283700" cy="18000"/>
          </a:xfrm>
          <a:prstGeom prst="rect">
            <a:avLst/>
          </a:prstGeom>
          <a:solidFill>
            <a:srgbClr val="1B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 xmlns:a16="http://schemas.microsoft.com/office/drawing/2014/main" id="{010E198A-6544-4AFA-BFDA-1AC2DB1266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4" name="Прямоугольник: скругленные углы 33">
            <a:extLst>
              <a:ext uri="{FF2B5EF4-FFF2-40B4-BE49-F238E27FC236}">
                <a16:creationId xmlns="" xmlns:a16="http://schemas.microsoft.com/office/drawing/2014/main" id="{66302F41-7636-4C90-A689-DD8B1E1A4DD3}"/>
              </a:ext>
            </a:extLst>
          </p:cNvPr>
          <p:cNvSpPr/>
          <p:nvPr/>
        </p:nvSpPr>
        <p:spPr>
          <a:xfrm>
            <a:off x="707822" y="1471225"/>
            <a:ext cx="5713562" cy="766509"/>
          </a:xfrm>
          <a:prstGeom prst="roundRect">
            <a:avLst>
              <a:gd name="adj" fmla="val 24864"/>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8D3EF1A2-0334-4349-A0BA-6DDC83356BB6}"/>
              </a:ext>
            </a:extLst>
          </p:cNvPr>
          <p:cNvSpPr txBox="1"/>
          <p:nvPr/>
        </p:nvSpPr>
        <p:spPr>
          <a:xfrm>
            <a:off x="1163344" y="368300"/>
            <a:ext cx="7688555" cy="553998"/>
          </a:xfrm>
          <a:prstGeom prst="rect">
            <a:avLst/>
          </a:prstGeom>
          <a:noFill/>
        </p:spPr>
        <p:txBody>
          <a:bodyPr wrap="square" rtlCol="0">
            <a:spAutoFit/>
          </a:bodyPr>
          <a:lstStyle/>
          <a:p>
            <a:r>
              <a:rPr lang="ru-RU" sz="3000" b="1" i="0" u="none" strike="noStrike" dirty="0">
                <a:solidFill>
                  <a:srgbClr val="1B2E51"/>
                </a:solidFill>
                <a:effectLst/>
                <a:latin typeface="Arial" panose="020B0604020202020204" pitchFamily="34" charset="0"/>
                <a:cs typeface="Arial" panose="020B0604020202020204" pitchFamily="34" charset="0"/>
              </a:rPr>
              <a:t>Льготное лекарственное обеспечение</a:t>
            </a:r>
            <a:endParaRPr lang="ru-RU" sz="3000" dirty="0">
              <a:solidFill>
                <a:srgbClr val="1B2E5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 xmlns:a16="http://schemas.microsoft.com/office/drawing/2014/main" id="{56D370BC-1279-43AB-B90F-B7B96EA35DBF}"/>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rot="17712767">
            <a:off x="578088" y="519827"/>
            <a:ext cx="336318" cy="351103"/>
          </a:xfrm>
          <a:prstGeom prst="rect">
            <a:avLst/>
          </a:prstGeom>
        </p:spPr>
      </p:pic>
      <p:sp>
        <p:nvSpPr>
          <p:cNvPr id="12" name="TextBox 11">
            <a:extLst>
              <a:ext uri="{FF2B5EF4-FFF2-40B4-BE49-F238E27FC236}">
                <a16:creationId xmlns="" xmlns:a16="http://schemas.microsoft.com/office/drawing/2014/main" id="{513D4E77-7561-48E4-B669-538C98001F55}"/>
              </a:ext>
            </a:extLst>
          </p:cNvPr>
          <p:cNvSpPr txBox="1"/>
          <p:nvPr/>
        </p:nvSpPr>
        <p:spPr>
          <a:xfrm>
            <a:off x="1616069" y="1685997"/>
            <a:ext cx="3736981" cy="374461"/>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Лекарства по </a:t>
            </a:r>
            <a:r>
              <a:rPr lang="en-US" sz="2200" b="1" i="0" u="none" strike="noStrike" dirty="0">
                <a:solidFill>
                  <a:srgbClr val="48BDD7"/>
                </a:solidFill>
                <a:effectLst/>
                <a:latin typeface="Arial" panose="020B0604020202020204" pitchFamily="34" charset="0"/>
                <a:cs typeface="Arial" panose="020B0604020202020204" pitchFamily="34" charset="0"/>
              </a:rPr>
              <a:t>QR-</a:t>
            </a:r>
            <a:r>
              <a:rPr lang="ru-RU" sz="2200" b="1" i="0" u="none" strike="noStrike" dirty="0">
                <a:solidFill>
                  <a:srgbClr val="48BDD7"/>
                </a:solidFill>
                <a:effectLst/>
                <a:latin typeface="Arial" panose="020B0604020202020204" pitchFamily="34" charset="0"/>
                <a:cs typeface="Arial" panose="020B0604020202020204" pitchFamily="34" charset="0"/>
              </a:rPr>
              <a:t>коду </a:t>
            </a:r>
            <a:endParaRPr lang="ru-RU" sz="2200" dirty="0">
              <a:solidFill>
                <a:srgbClr val="48BDD7"/>
              </a:solidFill>
              <a:latin typeface="Arial" panose="020B0604020202020204" pitchFamily="34" charset="0"/>
              <a:cs typeface="Arial" panose="020B0604020202020204" pitchFamily="34" charset="0"/>
            </a:endParaRPr>
          </a:p>
        </p:txBody>
      </p:sp>
      <p:sp>
        <p:nvSpPr>
          <p:cNvPr id="16" name="Овал 15">
            <a:extLst>
              <a:ext uri="{FF2B5EF4-FFF2-40B4-BE49-F238E27FC236}">
                <a16:creationId xmlns="" xmlns:a16="http://schemas.microsoft.com/office/drawing/2014/main" id="{93BBEB06-38B7-493C-AA81-5C41348775FE}"/>
              </a:ext>
            </a:extLst>
          </p:cNvPr>
          <p:cNvSpPr/>
          <p:nvPr/>
        </p:nvSpPr>
        <p:spPr>
          <a:xfrm>
            <a:off x="599542" y="1209205"/>
            <a:ext cx="922838" cy="922838"/>
          </a:xfrm>
          <a:prstGeom prst="ellipse">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1B2E51"/>
              </a:solidFill>
            </a:endParaRPr>
          </a:p>
        </p:txBody>
      </p:sp>
      <p:sp>
        <p:nvSpPr>
          <p:cNvPr id="88" name="Прямоугольник: скругленные углы 87">
            <a:extLst>
              <a:ext uri="{FF2B5EF4-FFF2-40B4-BE49-F238E27FC236}">
                <a16:creationId xmlns="" xmlns:a16="http://schemas.microsoft.com/office/drawing/2014/main" id="{F4EED2B9-05CC-456E-B5A6-6435358656F1}"/>
              </a:ext>
            </a:extLst>
          </p:cNvPr>
          <p:cNvSpPr/>
          <p:nvPr/>
        </p:nvSpPr>
        <p:spPr>
          <a:xfrm>
            <a:off x="6700607" y="4121150"/>
            <a:ext cx="4948638" cy="2268392"/>
          </a:xfrm>
          <a:prstGeom prst="roundRect">
            <a:avLst>
              <a:gd name="adj" fmla="val 9858"/>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TextBox 90">
            <a:extLst>
              <a:ext uri="{FF2B5EF4-FFF2-40B4-BE49-F238E27FC236}">
                <a16:creationId xmlns="" xmlns:a16="http://schemas.microsoft.com/office/drawing/2014/main" id="{4E857A4B-24C8-4842-847B-54EA2A8E6F54}"/>
              </a:ext>
            </a:extLst>
          </p:cNvPr>
          <p:cNvSpPr txBox="1"/>
          <p:nvPr/>
        </p:nvSpPr>
        <p:spPr>
          <a:xfrm>
            <a:off x="7180579" y="4475284"/>
            <a:ext cx="4092748" cy="656590"/>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Общественные слушания по закупке лекарств </a:t>
            </a:r>
            <a:endParaRPr lang="ru-RU" sz="2200" dirty="0">
              <a:solidFill>
                <a:srgbClr val="48BDD7"/>
              </a:solidFill>
              <a:latin typeface="Arial" panose="020B0604020202020204" pitchFamily="34" charset="0"/>
              <a:cs typeface="Arial" panose="020B0604020202020204" pitchFamily="34" charset="0"/>
            </a:endParaRPr>
          </a:p>
        </p:txBody>
      </p:sp>
      <p:sp>
        <p:nvSpPr>
          <p:cNvPr id="63" name="Прямоугольник: скругленные углы 62">
            <a:extLst>
              <a:ext uri="{FF2B5EF4-FFF2-40B4-BE49-F238E27FC236}">
                <a16:creationId xmlns="" xmlns:a16="http://schemas.microsoft.com/office/drawing/2014/main" id="{1DCA3520-3C2B-46BC-A739-F1FEB31E23F5}"/>
              </a:ext>
            </a:extLst>
          </p:cNvPr>
          <p:cNvSpPr/>
          <p:nvPr/>
        </p:nvSpPr>
        <p:spPr>
          <a:xfrm>
            <a:off x="715737" y="2657502"/>
            <a:ext cx="5704111" cy="1904392"/>
          </a:xfrm>
          <a:prstGeom prst="roundRect">
            <a:avLst>
              <a:gd name="adj" fmla="val 9652"/>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 xmlns:a16="http://schemas.microsoft.com/office/drawing/2014/main" id="{3C58690A-2740-49BA-9CE9-9A33FA798847}"/>
              </a:ext>
            </a:extLst>
          </p:cNvPr>
          <p:cNvSpPr txBox="1"/>
          <p:nvPr/>
        </p:nvSpPr>
        <p:spPr>
          <a:xfrm>
            <a:off x="1578036" y="2782184"/>
            <a:ext cx="4560427" cy="656590"/>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Лекарства в коммерческих аптеках</a:t>
            </a:r>
            <a:endParaRPr lang="ru-RU" sz="2200" dirty="0">
              <a:solidFill>
                <a:srgbClr val="48BDD7"/>
              </a:solidFill>
              <a:latin typeface="Arial" panose="020B0604020202020204" pitchFamily="34" charset="0"/>
              <a:cs typeface="Arial" panose="020B0604020202020204" pitchFamily="34" charset="0"/>
            </a:endParaRPr>
          </a:p>
        </p:txBody>
      </p:sp>
      <p:sp>
        <p:nvSpPr>
          <p:cNvPr id="65" name="Овал 64">
            <a:extLst>
              <a:ext uri="{FF2B5EF4-FFF2-40B4-BE49-F238E27FC236}">
                <a16:creationId xmlns="" xmlns:a16="http://schemas.microsoft.com/office/drawing/2014/main" id="{42D01A72-862E-4FAF-8EEA-845311931C5F}"/>
              </a:ext>
            </a:extLst>
          </p:cNvPr>
          <p:cNvSpPr/>
          <p:nvPr/>
        </p:nvSpPr>
        <p:spPr>
          <a:xfrm>
            <a:off x="607457" y="2395481"/>
            <a:ext cx="922838" cy="922838"/>
          </a:xfrm>
          <a:prstGeom prst="ellipse">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1B2E51"/>
              </a:solidFill>
            </a:endParaRPr>
          </a:p>
        </p:txBody>
      </p:sp>
      <p:sp>
        <p:nvSpPr>
          <p:cNvPr id="66" name="TextBox 65">
            <a:extLst>
              <a:ext uri="{FF2B5EF4-FFF2-40B4-BE49-F238E27FC236}">
                <a16:creationId xmlns="" xmlns:a16="http://schemas.microsoft.com/office/drawing/2014/main" id="{C9ACB25E-4412-49EA-828D-0E8A6CFC62B3}"/>
              </a:ext>
            </a:extLst>
          </p:cNvPr>
          <p:cNvSpPr txBox="1"/>
          <p:nvPr/>
        </p:nvSpPr>
        <p:spPr>
          <a:xfrm>
            <a:off x="1701764" y="3501962"/>
            <a:ext cx="4394235" cy="461665"/>
          </a:xfrm>
          <a:prstGeom prst="rect">
            <a:avLst/>
          </a:prstGeom>
          <a:noFill/>
        </p:spPr>
        <p:txBody>
          <a:bodyPr wrap="square" rtlCol="0">
            <a:spAutoFit/>
          </a:bodyPr>
          <a:lstStyle/>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С 2022 года </a:t>
            </a:r>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льготные лекарства </a:t>
            </a:r>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можно получить в коммерческих аптеках</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69" name="Рисунок 68">
            <a:extLst>
              <a:ext uri="{FF2B5EF4-FFF2-40B4-BE49-F238E27FC236}">
                <a16:creationId xmlns="" xmlns:a16="http://schemas.microsoft.com/office/drawing/2014/main" id="{6B895909-9578-470C-A018-B834EB9CB5A4}"/>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1327254" y="3540280"/>
            <a:ext cx="237788" cy="248241"/>
          </a:xfrm>
          <a:prstGeom prst="rect">
            <a:avLst/>
          </a:prstGeom>
        </p:spPr>
      </p:pic>
      <p:pic>
        <p:nvPicPr>
          <p:cNvPr id="10" name="Рисунок 9">
            <a:extLst>
              <a:ext uri="{FF2B5EF4-FFF2-40B4-BE49-F238E27FC236}">
                <a16:creationId xmlns="" xmlns:a16="http://schemas.microsoft.com/office/drawing/2014/main" id="{249E7C5E-60A7-4D2E-83F2-DE09E53A476B}"/>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76610" y="2537963"/>
            <a:ext cx="584874" cy="584874"/>
          </a:xfrm>
          <a:prstGeom prst="rect">
            <a:avLst/>
          </a:prstGeom>
        </p:spPr>
      </p:pic>
      <p:sp>
        <p:nvSpPr>
          <p:cNvPr id="11" name="Прямоугольник: скругленные углы 10">
            <a:extLst>
              <a:ext uri="{FF2B5EF4-FFF2-40B4-BE49-F238E27FC236}">
                <a16:creationId xmlns="" xmlns:a16="http://schemas.microsoft.com/office/drawing/2014/main" id="{BD065E54-EA61-4D57-A0D0-CF23E47AA89A}"/>
              </a:ext>
            </a:extLst>
          </p:cNvPr>
          <p:cNvSpPr/>
          <p:nvPr/>
        </p:nvSpPr>
        <p:spPr>
          <a:xfrm>
            <a:off x="1791806" y="4002266"/>
            <a:ext cx="3376916" cy="348691"/>
          </a:xfrm>
          <a:prstGeom prst="roundRect">
            <a:avLst/>
          </a:prstGeom>
          <a:solidFill>
            <a:srgbClr val="48B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 xmlns:a16="http://schemas.microsoft.com/office/drawing/2014/main" id="{9C545A46-C588-4D88-84EF-2D4FADF37F87}"/>
              </a:ext>
            </a:extLst>
          </p:cNvPr>
          <p:cNvSpPr txBox="1"/>
          <p:nvPr/>
        </p:nvSpPr>
        <p:spPr>
          <a:xfrm>
            <a:off x="2219770" y="4032251"/>
            <a:ext cx="2517644" cy="276999"/>
          </a:xfrm>
          <a:prstGeom prst="rect">
            <a:avLst/>
          </a:prstGeom>
          <a:noFill/>
        </p:spPr>
        <p:txBody>
          <a:bodyPr wrap="square" rtlCol="0">
            <a:spAutoFit/>
          </a:bodyPr>
          <a:lstStyle/>
          <a:p>
            <a:r>
              <a:rPr lang="ru-RU" sz="1200" b="1" i="0" u="none" strike="noStrike" dirty="0">
                <a:solidFill>
                  <a:schemeClr val="bg1"/>
                </a:solidFill>
                <a:effectLst/>
                <a:latin typeface="Verdana" panose="020B0604030504040204" pitchFamily="34" charset="0"/>
                <a:ea typeface="Verdana" panose="020B0604030504040204" pitchFamily="34" charset="0"/>
                <a:cs typeface="Arial" panose="020B0604020202020204" pitchFamily="34" charset="0"/>
              </a:rPr>
              <a:t>бесплатно или с доплатой</a:t>
            </a:r>
            <a:endParaRPr lang="ru-RU" sz="1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pic>
        <p:nvPicPr>
          <p:cNvPr id="14" name="Рисунок 13">
            <a:extLst>
              <a:ext uri="{FF2B5EF4-FFF2-40B4-BE49-F238E27FC236}">
                <a16:creationId xmlns="" xmlns:a16="http://schemas.microsoft.com/office/drawing/2014/main" id="{627EEE00-33E9-4F31-B149-89362640F964}"/>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15738" y="1314896"/>
            <a:ext cx="682907" cy="682907"/>
          </a:xfrm>
          <a:prstGeom prst="rect">
            <a:avLst/>
          </a:prstGeom>
        </p:spPr>
      </p:pic>
      <p:sp>
        <p:nvSpPr>
          <p:cNvPr id="77" name="Прямоугольник: скругленные углы 76">
            <a:extLst>
              <a:ext uri="{FF2B5EF4-FFF2-40B4-BE49-F238E27FC236}">
                <a16:creationId xmlns="" xmlns:a16="http://schemas.microsoft.com/office/drawing/2014/main" id="{3E5C8D69-AA91-46B1-8984-3C83E05E81E0}"/>
              </a:ext>
            </a:extLst>
          </p:cNvPr>
          <p:cNvSpPr/>
          <p:nvPr/>
        </p:nvSpPr>
        <p:spPr>
          <a:xfrm>
            <a:off x="715738" y="4933923"/>
            <a:ext cx="5704110" cy="1455619"/>
          </a:xfrm>
          <a:prstGeom prst="roundRect">
            <a:avLst>
              <a:gd name="adj" fmla="val 9652"/>
            </a:avLst>
          </a:prstGeom>
          <a:solidFill>
            <a:schemeClr val="bg1"/>
          </a:solid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 xmlns:a16="http://schemas.microsoft.com/office/drawing/2014/main" id="{ACFB1AFA-3BEA-4505-9FBC-0E84073EA714}"/>
              </a:ext>
            </a:extLst>
          </p:cNvPr>
          <p:cNvSpPr txBox="1"/>
          <p:nvPr/>
        </p:nvSpPr>
        <p:spPr>
          <a:xfrm>
            <a:off x="1578036" y="5058606"/>
            <a:ext cx="3684078" cy="656590"/>
          </a:xfrm>
          <a:prstGeom prst="rect">
            <a:avLst/>
          </a:prstGeom>
          <a:noFill/>
        </p:spPr>
        <p:txBody>
          <a:bodyPr wrap="square" rtlCol="0">
            <a:spAutoFit/>
          </a:bodyPr>
          <a:lstStyle/>
          <a:p>
            <a:pPr>
              <a:lnSpc>
                <a:spcPts val="2200"/>
              </a:lnSpc>
            </a:pPr>
            <a:r>
              <a:rPr lang="ru-RU" sz="2200" b="1" i="0" u="none" strike="noStrike" dirty="0">
                <a:solidFill>
                  <a:srgbClr val="48BDD7"/>
                </a:solidFill>
                <a:effectLst/>
                <a:latin typeface="Arial" panose="020B0604020202020204" pitchFamily="34" charset="0"/>
                <a:cs typeface="Arial" panose="020B0604020202020204" pitchFamily="34" charset="0"/>
              </a:rPr>
              <a:t>Неснижаемые остатки на складах</a:t>
            </a:r>
            <a:endParaRPr lang="ru-RU" sz="2200" dirty="0">
              <a:solidFill>
                <a:srgbClr val="48BDD7"/>
              </a:solidFill>
              <a:latin typeface="Arial" panose="020B0604020202020204" pitchFamily="34" charset="0"/>
              <a:cs typeface="Arial" panose="020B0604020202020204" pitchFamily="34" charset="0"/>
            </a:endParaRPr>
          </a:p>
        </p:txBody>
      </p:sp>
      <p:sp>
        <p:nvSpPr>
          <p:cNvPr id="81" name="Овал 80">
            <a:extLst>
              <a:ext uri="{FF2B5EF4-FFF2-40B4-BE49-F238E27FC236}">
                <a16:creationId xmlns="" xmlns:a16="http://schemas.microsoft.com/office/drawing/2014/main" id="{CEC96053-3ECF-4D9A-8681-C5F7DAFC75D9}"/>
              </a:ext>
            </a:extLst>
          </p:cNvPr>
          <p:cNvSpPr/>
          <p:nvPr/>
        </p:nvSpPr>
        <p:spPr>
          <a:xfrm>
            <a:off x="607457" y="4671903"/>
            <a:ext cx="922838" cy="922838"/>
          </a:xfrm>
          <a:prstGeom prst="ellipse">
            <a:avLst/>
          </a:prstGeom>
          <a:solidFill>
            <a:srgbClr val="46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1B2E51"/>
              </a:solidFill>
            </a:endParaRPr>
          </a:p>
        </p:txBody>
      </p:sp>
      <p:sp>
        <p:nvSpPr>
          <p:cNvPr id="103" name="TextBox 102">
            <a:extLst>
              <a:ext uri="{FF2B5EF4-FFF2-40B4-BE49-F238E27FC236}">
                <a16:creationId xmlns="" xmlns:a16="http://schemas.microsoft.com/office/drawing/2014/main" id="{DCF7271A-E3EE-4256-A34B-F10E8A4CF7F4}"/>
              </a:ext>
            </a:extLst>
          </p:cNvPr>
          <p:cNvSpPr txBox="1"/>
          <p:nvPr/>
        </p:nvSpPr>
        <p:spPr>
          <a:xfrm>
            <a:off x="1701764" y="5747800"/>
            <a:ext cx="4718085" cy="461665"/>
          </a:xfrm>
          <a:prstGeom prst="rect">
            <a:avLst/>
          </a:prstGeom>
          <a:noFill/>
        </p:spPr>
        <p:txBody>
          <a:bodyPr wrap="square" rtlCol="0">
            <a:spAutoFit/>
          </a:bodyPr>
          <a:lstStyle/>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ДЗМ регулярно </a:t>
            </a:r>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отслеживает обеспечение</a:t>
            </a:r>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пациентов необходимыми лекарственными препаратами</a:t>
            </a:r>
            <a:endParaRPr lang="ru-RU" sz="1200" dirty="0">
              <a:solidFill>
                <a:srgbClr val="1B2E51"/>
              </a:solidFill>
              <a:latin typeface="Verdana" panose="020B0604030504040204" pitchFamily="34" charset="0"/>
              <a:ea typeface="Verdana" panose="020B0604030504040204" pitchFamily="34" charset="0"/>
              <a:cs typeface="Arial" panose="020B0604020202020204" pitchFamily="34" charset="0"/>
            </a:endParaRPr>
          </a:p>
        </p:txBody>
      </p:sp>
      <p:pic>
        <p:nvPicPr>
          <p:cNvPr id="104" name="Рисунок 103">
            <a:extLst>
              <a:ext uri="{FF2B5EF4-FFF2-40B4-BE49-F238E27FC236}">
                <a16:creationId xmlns="" xmlns:a16="http://schemas.microsoft.com/office/drawing/2014/main" id="{6614202C-7D33-4290-BEAB-414A3770965D}"/>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1359059" y="5778165"/>
            <a:ext cx="237788" cy="248241"/>
          </a:xfrm>
          <a:prstGeom prst="rect">
            <a:avLst/>
          </a:prstGeom>
        </p:spPr>
      </p:pic>
      <p:sp>
        <p:nvSpPr>
          <p:cNvPr id="105" name="TextBox 104">
            <a:extLst>
              <a:ext uri="{FF2B5EF4-FFF2-40B4-BE49-F238E27FC236}">
                <a16:creationId xmlns="" xmlns:a16="http://schemas.microsoft.com/office/drawing/2014/main" id="{39CE1866-191D-4A32-9453-0E3CB249BEC5}"/>
              </a:ext>
            </a:extLst>
          </p:cNvPr>
          <p:cNvSpPr txBox="1"/>
          <p:nvPr/>
        </p:nvSpPr>
        <p:spPr>
          <a:xfrm>
            <a:off x="7637514" y="5183792"/>
            <a:ext cx="4092748" cy="1015663"/>
          </a:xfrm>
          <a:prstGeom prst="rect">
            <a:avLst/>
          </a:prstGeom>
          <a:noFill/>
        </p:spPr>
        <p:txBody>
          <a:bodyPr wrap="square" rtlCol="0">
            <a:spAutoFit/>
          </a:bodyPr>
          <a:lstStyle/>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Проводятся </a:t>
            </a:r>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ежегодно</a:t>
            </a:r>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 совместно </a:t>
            </a:r>
            <a:endParaRPr lang="en-US"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endParaRPr>
          </a:p>
          <a:p>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с </a:t>
            </a:r>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профессиональным, </a:t>
            </a:r>
            <a:r>
              <a:rPr lang="ru-RU" sz="1200" b="1" i="0" u="none" strike="noStrike" dirty="0" err="1">
                <a:solidFill>
                  <a:srgbClr val="48BDD7"/>
                </a:solidFill>
                <a:effectLst/>
                <a:latin typeface="Verdana" panose="020B0604030504040204" pitchFamily="34" charset="0"/>
                <a:ea typeface="Verdana" panose="020B0604030504040204" pitchFamily="34" charset="0"/>
                <a:cs typeface="Arial" panose="020B0604020202020204" pitchFamily="34" charset="0"/>
              </a:rPr>
              <a:t>пациентским</a:t>
            </a:r>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 </a:t>
            </a:r>
            <a:endParaRPr lang="en-US"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endParaRPr>
          </a:p>
          <a:p>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и фармацевтическим</a:t>
            </a:r>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сообществами для определения </a:t>
            </a:r>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потребности</a:t>
            </a:r>
            <a:r>
              <a:rPr lang="ru-RU" sz="1200" b="0" i="0" u="none" strike="noStrike" dirty="0">
                <a:solidFill>
                  <a:srgbClr val="1B2E51"/>
                </a:solidFill>
                <a:effectLst/>
                <a:latin typeface="Verdana" panose="020B0604030504040204" pitchFamily="34" charset="0"/>
                <a:ea typeface="Verdana" panose="020B0604030504040204" pitchFamily="34" charset="0"/>
                <a:cs typeface="Arial" panose="020B0604020202020204" pitchFamily="34" charset="0"/>
              </a:rPr>
              <a:t> в необходимом количестве </a:t>
            </a:r>
            <a:r>
              <a:rPr lang="ru-RU" sz="1200" b="1" i="0" u="none" strike="noStrike" dirty="0">
                <a:solidFill>
                  <a:srgbClr val="48BDD7"/>
                </a:solidFill>
                <a:effectLst/>
                <a:latin typeface="Verdana" panose="020B0604030504040204" pitchFamily="34" charset="0"/>
                <a:ea typeface="Verdana" panose="020B0604030504040204" pitchFamily="34" charset="0"/>
                <a:cs typeface="Arial" panose="020B0604020202020204" pitchFamily="34" charset="0"/>
              </a:rPr>
              <a:t>препаратов</a:t>
            </a:r>
            <a:endParaRPr lang="ru-RU" sz="1200" b="1" dirty="0">
              <a:solidFill>
                <a:srgbClr val="48BDD7"/>
              </a:solidFill>
              <a:latin typeface="Verdana" panose="020B0604030504040204" pitchFamily="34" charset="0"/>
              <a:ea typeface="Verdana" panose="020B0604030504040204" pitchFamily="34" charset="0"/>
              <a:cs typeface="Arial" panose="020B0604020202020204" pitchFamily="34" charset="0"/>
            </a:endParaRPr>
          </a:p>
        </p:txBody>
      </p:sp>
      <p:pic>
        <p:nvPicPr>
          <p:cNvPr id="108" name="Рисунок 107">
            <a:extLst>
              <a:ext uri="{FF2B5EF4-FFF2-40B4-BE49-F238E27FC236}">
                <a16:creationId xmlns="" xmlns:a16="http://schemas.microsoft.com/office/drawing/2014/main" id="{3A04D6AF-7427-4FB2-9271-CEA422410C47}"/>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17712767">
            <a:off x="7224628" y="5243445"/>
            <a:ext cx="237788" cy="248241"/>
          </a:xfrm>
          <a:prstGeom prst="rect">
            <a:avLst/>
          </a:prstGeom>
        </p:spPr>
      </p:pic>
      <p:pic>
        <p:nvPicPr>
          <p:cNvPr id="17" name="Рисунок 16">
            <a:extLst>
              <a:ext uri="{FF2B5EF4-FFF2-40B4-BE49-F238E27FC236}">
                <a16:creationId xmlns="" xmlns:a16="http://schemas.microsoft.com/office/drawing/2014/main" id="{EF669484-603E-4E77-86AA-D4518163D4D9}"/>
              </a:ext>
            </a:extLst>
          </p:cNvPr>
          <p:cNvPicPr>
            <a:picLocks noChangeAspect="1"/>
          </p:cNvPicPr>
          <p:nvPr/>
        </p:nvPicPr>
        <p:blipFill>
          <a:blip r:embed="rId10" cstate="print">
            <a:extLst>
              <a:ext uri="{96DAC541-7B7A-43D3-8B79-37D633B846F1}">
                <asvg:svgBlip xmlns="" xmlns:asvg="http://schemas.microsoft.com/office/drawing/2016/SVG/main" r:embed="rId11"/>
              </a:ext>
            </a:extLst>
          </a:blip>
          <a:stretch>
            <a:fillRect/>
          </a:stretch>
        </p:blipFill>
        <p:spPr>
          <a:xfrm>
            <a:off x="824881" y="4815679"/>
            <a:ext cx="553464" cy="597121"/>
          </a:xfrm>
          <a:prstGeom prst="rect">
            <a:avLst/>
          </a:prstGeom>
        </p:spPr>
      </p:pic>
      <p:pic>
        <p:nvPicPr>
          <p:cNvPr id="109" name="Рисунок 108">
            <a:extLst>
              <a:ext uri="{FF2B5EF4-FFF2-40B4-BE49-F238E27FC236}">
                <a16:creationId xmlns="" xmlns:a16="http://schemas.microsoft.com/office/drawing/2014/main" id="{1DE67D3D-5FCE-4E8D-922A-E9049419BC5D}"/>
              </a:ext>
            </a:extLst>
          </p:cNvPr>
          <p:cNvPicPr>
            <a:picLocks noChangeAspect="1"/>
          </p:cNvPicPr>
          <p:nvPr/>
        </p:nvPicPr>
        <p:blipFill>
          <a:blip r:embed="rId12" cstate="print">
            <a:extLst>
              <a:ext uri="{96DAC541-7B7A-43D3-8B79-37D633B846F1}">
                <asvg:svgBlip xmlns="" xmlns:asvg="http://schemas.microsoft.com/office/drawing/2016/SVG/main" r:embed="rId13"/>
              </a:ext>
            </a:extLst>
          </a:blip>
          <a:stretch>
            <a:fillRect/>
          </a:stretch>
        </p:blipFill>
        <p:spPr>
          <a:xfrm>
            <a:off x="10456152" y="545907"/>
            <a:ext cx="1364438" cy="404418"/>
          </a:xfrm>
          <a:prstGeom prst="rect">
            <a:avLst/>
          </a:prstGeom>
        </p:spPr>
      </p:pic>
      <p:pic>
        <p:nvPicPr>
          <p:cNvPr id="32" name="Рисунок 31">
            <a:extLst>
              <a:ext uri="{FF2B5EF4-FFF2-40B4-BE49-F238E27FC236}">
                <a16:creationId xmlns="" xmlns:a16="http://schemas.microsoft.com/office/drawing/2014/main" id="{89C1CFD4-814C-4311-A14A-7E98EDD8D6A8}"/>
              </a:ext>
            </a:extLst>
          </p:cNvPr>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l="19233" t="590" r="9981" b="8101"/>
          <a:stretch/>
        </p:blipFill>
        <p:spPr bwMode="auto">
          <a:xfrm>
            <a:off x="6084968" y="1241148"/>
            <a:ext cx="3644432" cy="3132586"/>
          </a:xfrm>
          <a:custGeom>
            <a:avLst/>
            <a:gdLst>
              <a:gd name="connsiteX0" fmla="*/ 780856 w 3644432"/>
              <a:gd name="connsiteY0" fmla="*/ 0 h 3132586"/>
              <a:gd name="connsiteX1" fmla="*/ 2863576 w 3644432"/>
              <a:gd name="connsiteY1" fmla="*/ 0 h 3132586"/>
              <a:gd name="connsiteX2" fmla="*/ 3644432 w 3644432"/>
              <a:gd name="connsiteY2" fmla="*/ 1561711 h 3132586"/>
              <a:gd name="connsiteX3" fmla="*/ 2858994 w 3644432"/>
              <a:gd name="connsiteY3" fmla="*/ 3132586 h 3132586"/>
              <a:gd name="connsiteX4" fmla="*/ 785438 w 3644432"/>
              <a:gd name="connsiteY4" fmla="*/ 3132586 h 3132586"/>
              <a:gd name="connsiteX5" fmla="*/ 0 w 3644432"/>
              <a:gd name="connsiteY5" fmla="*/ 1561711 h 31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432" h="3132586">
                <a:moveTo>
                  <a:pt x="780856" y="0"/>
                </a:moveTo>
                <a:lnTo>
                  <a:pt x="2863576" y="0"/>
                </a:lnTo>
                <a:lnTo>
                  <a:pt x="3644432" y="1561711"/>
                </a:lnTo>
                <a:lnTo>
                  <a:pt x="2858994" y="3132586"/>
                </a:lnTo>
                <a:lnTo>
                  <a:pt x="785438" y="3132586"/>
                </a:lnTo>
                <a:lnTo>
                  <a:pt x="0" y="1561711"/>
                </a:lnTo>
                <a:close/>
              </a:path>
            </a:pathLst>
          </a:custGeom>
          <a:noFill/>
          <a:extLst>
            <a:ext uri="{909E8E84-426E-40DD-AFC4-6F175D3DCCD1}">
              <a14:hiddenFill xmlns:a14="http://schemas.microsoft.com/office/drawing/2010/main" xmlns="">
                <a:solidFill>
                  <a:srgbClr val="FFFFFF"/>
                </a:solidFill>
              </a14:hiddenFill>
            </a:ext>
          </a:extLst>
        </p:spPr>
      </p:pic>
      <p:pic>
        <p:nvPicPr>
          <p:cNvPr id="35" name="Рисунок 34">
            <a:extLst>
              <a:ext uri="{FF2B5EF4-FFF2-40B4-BE49-F238E27FC236}">
                <a16:creationId xmlns="" xmlns:a16="http://schemas.microsoft.com/office/drawing/2014/main" id="{5DB275E6-CC5F-4A2B-8718-107BA6CA5A97}"/>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l="44188" t="18895" r="1892" b="19128"/>
          <a:stretch>
            <a:fillRect/>
          </a:stretch>
        </p:blipFill>
        <p:spPr bwMode="auto">
          <a:xfrm>
            <a:off x="9517559" y="1282400"/>
            <a:ext cx="2167335" cy="1868392"/>
          </a:xfrm>
          <a:custGeom>
            <a:avLst/>
            <a:gdLst>
              <a:gd name="connsiteX0" fmla="*/ 467098 w 2167335"/>
              <a:gd name="connsiteY0" fmla="*/ 0 h 1868392"/>
              <a:gd name="connsiteX1" fmla="*/ 1700237 w 2167335"/>
              <a:gd name="connsiteY1" fmla="*/ 0 h 1868392"/>
              <a:gd name="connsiteX2" fmla="*/ 2167335 w 2167335"/>
              <a:gd name="connsiteY2" fmla="*/ 934196 h 1868392"/>
              <a:gd name="connsiteX3" fmla="*/ 1700237 w 2167335"/>
              <a:gd name="connsiteY3" fmla="*/ 1868392 h 1868392"/>
              <a:gd name="connsiteX4" fmla="*/ 467098 w 2167335"/>
              <a:gd name="connsiteY4" fmla="*/ 1868392 h 1868392"/>
              <a:gd name="connsiteX5" fmla="*/ 0 w 2167335"/>
              <a:gd name="connsiteY5" fmla="*/ 934196 h 186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7335" h="1868392">
                <a:moveTo>
                  <a:pt x="467098" y="0"/>
                </a:moveTo>
                <a:lnTo>
                  <a:pt x="1700237" y="0"/>
                </a:lnTo>
                <a:lnTo>
                  <a:pt x="2167335" y="934196"/>
                </a:lnTo>
                <a:lnTo>
                  <a:pt x="1700237" y="1868392"/>
                </a:lnTo>
                <a:lnTo>
                  <a:pt x="467098" y="1868392"/>
                </a:lnTo>
                <a:lnTo>
                  <a:pt x="0" y="934196"/>
                </a:lnTo>
                <a:close/>
              </a:path>
            </a:pathLst>
          </a:custGeom>
          <a:noFill/>
          <a:extLst>
            <a:ext uri="{909E8E84-426E-40DD-AFC4-6F175D3DCCD1}">
              <a14:hiddenFill xmlns:a14="http://schemas.microsoft.com/office/drawing/2010/main" xmlns="">
                <a:solidFill>
                  <a:srgbClr val="FFFFFF"/>
                </a:solidFill>
              </a14:hiddenFill>
            </a:ext>
          </a:extLst>
        </p:spPr>
      </p:pic>
      <p:sp>
        <p:nvSpPr>
          <p:cNvPr id="36" name="Шестиугольник 35">
            <a:extLst>
              <a:ext uri="{FF2B5EF4-FFF2-40B4-BE49-F238E27FC236}">
                <a16:creationId xmlns="" xmlns:a16="http://schemas.microsoft.com/office/drawing/2014/main" id="{FD8A8CEC-3F5F-4844-B2BC-0C76FD2A6232}"/>
              </a:ext>
            </a:extLst>
          </p:cNvPr>
          <p:cNvSpPr/>
          <p:nvPr/>
        </p:nvSpPr>
        <p:spPr>
          <a:xfrm>
            <a:off x="11043530" y="2856182"/>
            <a:ext cx="743720" cy="641138"/>
          </a:xfrm>
          <a:prstGeom prst="hexagon">
            <a:avLst/>
          </a:prstGeom>
          <a:noFill/>
          <a:ln w="12700">
            <a:solidFill>
              <a:srgbClr val="48BDD7"/>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Шестиугольник 36">
            <a:extLst>
              <a:ext uri="{FF2B5EF4-FFF2-40B4-BE49-F238E27FC236}">
                <a16:creationId xmlns="" xmlns:a16="http://schemas.microsoft.com/office/drawing/2014/main" id="{8D155916-18AF-442A-A4FD-AA6973FED288}"/>
              </a:ext>
            </a:extLst>
          </p:cNvPr>
          <p:cNvSpPr/>
          <p:nvPr/>
        </p:nvSpPr>
        <p:spPr>
          <a:xfrm>
            <a:off x="8985775" y="3073400"/>
            <a:ext cx="1090573" cy="940150"/>
          </a:xfrm>
          <a:prstGeom prst="hexagon">
            <a:avLst/>
          </a:prstGeom>
          <a:noFill/>
          <a:ln w="12700">
            <a:solidFill>
              <a:schemeClr val="bg1">
                <a:lumMod val="65000"/>
              </a:schemeClr>
            </a:solidFill>
            <a:prstDash val="sysDot"/>
            <a:extLst>
              <a:ext uri="{C807C97D-BFC1-408E-A445-0C87EB9F89A2}">
                <ask:lineSketchStyleProps xmlns="" xmlns:ask="http://schemas.microsoft.com/office/drawing/2018/sketchyshapes" sd="1219033472">
                  <a:custGeom>
                    <a:avLst/>
                    <a:gdLst>
                      <a:gd name="connsiteX0" fmla="*/ 0 w 4799713"/>
                      <a:gd name="connsiteY0" fmla="*/ 2068842 h 4137684"/>
                      <a:gd name="connsiteX1" fmla="*/ 1034421 w 4799713"/>
                      <a:gd name="connsiteY1" fmla="*/ 1 h 4137684"/>
                      <a:gd name="connsiteX2" fmla="*/ 3765292 w 4799713"/>
                      <a:gd name="connsiteY2" fmla="*/ 1 h 4137684"/>
                      <a:gd name="connsiteX3" fmla="*/ 4799713 w 4799713"/>
                      <a:gd name="connsiteY3" fmla="*/ 2068842 h 4137684"/>
                      <a:gd name="connsiteX4" fmla="*/ 3765292 w 4799713"/>
                      <a:gd name="connsiteY4" fmla="*/ 4137683 h 4137684"/>
                      <a:gd name="connsiteX5" fmla="*/ 1034421 w 4799713"/>
                      <a:gd name="connsiteY5" fmla="*/ 4137683 h 4137684"/>
                      <a:gd name="connsiteX6" fmla="*/ 0 w 4799713"/>
                      <a:gd name="connsiteY6" fmla="*/ 2068842 h 4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713" h="4137684" extrusionOk="0">
                        <a:moveTo>
                          <a:pt x="0" y="2068842"/>
                        </a:moveTo>
                        <a:cubicBezTo>
                          <a:pt x="504029" y="1326083"/>
                          <a:pt x="789019" y="750215"/>
                          <a:pt x="1034421" y="1"/>
                        </a:cubicBezTo>
                        <a:cubicBezTo>
                          <a:pt x="1756130" y="132883"/>
                          <a:pt x="2679658" y="-84950"/>
                          <a:pt x="3765292" y="1"/>
                        </a:cubicBezTo>
                        <a:cubicBezTo>
                          <a:pt x="4287078" y="742599"/>
                          <a:pt x="4297045" y="1415008"/>
                          <a:pt x="4799713" y="2068842"/>
                        </a:cubicBezTo>
                        <a:cubicBezTo>
                          <a:pt x="4412604" y="2888200"/>
                          <a:pt x="4082128" y="3844968"/>
                          <a:pt x="3765292" y="4137683"/>
                        </a:cubicBezTo>
                        <a:cubicBezTo>
                          <a:pt x="3314856" y="4187216"/>
                          <a:pt x="1378450" y="4152492"/>
                          <a:pt x="1034421" y="4137683"/>
                        </a:cubicBezTo>
                        <a:cubicBezTo>
                          <a:pt x="503629" y="3272066"/>
                          <a:pt x="304199" y="2514725"/>
                          <a:pt x="0" y="20688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084093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1358</Words>
  <Application>Microsoft Office PowerPoint</Application>
  <PresentationFormat>Произвольный</PresentationFormat>
  <Paragraphs>344</Paragraphs>
  <Slides>20</Slides>
  <Notes>20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Тема Office</vt:lpstr>
      <vt:lpstr>Worksheet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Злыгостева Евгения Валериевна</dc:creator>
  <cp:lastModifiedBy>ЧС</cp:lastModifiedBy>
  <cp:revision>113</cp:revision>
  <dcterms:created xsi:type="dcterms:W3CDTF">2023-01-19T14:16:43Z</dcterms:created>
  <dcterms:modified xsi:type="dcterms:W3CDTF">2023-03-10T09:40:56Z</dcterms:modified>
</cp:coreProperties>
</file>