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6" r:id="rId2"/>
    <p:sldId id="333" r:id="rId3"/>
    <p:sldId id="407" r:id="rId4"/>
    <p:sldId id="389" r:id="rId5"/>
    <p:sldId id="383" r:id="rId6"/>
    <p:sldId id="403" r:id="rId7"/>
    <p:sldId id="400" r:id="rId8"/>
    <p:sldId id="408" r:id="rId9"/>
    <p:sldId id="406" r:id="rId10"/>
    <p:sldId id="412" r:id="rId11"/>
    <p:sldId id="377" r:id="rId12"/>
    <p:sldId id="405" r:id="rId13"/>
    <p:sldId id="409" r:id="rId14"/>
    <p:sldId id="410" r:id="rId15"/>
    <p:sldId id="411" r:id="rId16"/>
    <p:sldId id="394" r:id="rId17"/>
    <p:sldId id="397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00"/>
    <a:srgbClr val="45E98F"/>
    <a:srgbClr val="FFD73F"/>
    <a:srgbClr val="00664D"/>
    <a:srgbClr val="2D837D"/>
    <a:srgbClr val="349891"/>
    <a:srgbClr val="297973"/>
    <a:srgbClr val="E74C3C"/>
    <a:srgbClr val="40BBB2"/>
    <a:srgbClr val="EB8C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1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4B37-D9AB-4BEE-9B58-54BC90995EC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F89F-3809-4613-92DF-F985782A0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43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E59C-D5F8-4683-B370-F3455A8265D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44E8-2B14-412A-8B79-57832A5D6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8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4B666-9339-49D2-AE82-8E242CFDDFBD}" type="slidenum">
              <a:rPr lang="zh-CN" altLang="en-US"/>
              <a:pPr/>
              <a:t>2</a:t>
            </a:fld>
            <a:endParaRPr lang="zh-CN" altLang="en-US"/>
          </a:p>
        </p:txBody>
      </p:sp>
      <p:sp>
        <p:nvSpPr>
          <p:cNvPr id="562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4888" y="1279525"/>
            <a:ext cx="11303001" cy="8478838"/>
          </a:xfrm>
          <a:ln/>
        </p:spPr>
      </p:sp>
      <p:sp>
        <p:nvSpPr>
          <p:cNvPr id="562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083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36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82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61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1043608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1"/>
          </p:nvPr>
        </p:nvSpPr>
        <p:spPr>
          <a:xfrm>
            <a:off x="2627784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2"/>
          </p:nvPr>
        </p:nvSpPr>
        <p:spPr>
          <a:xfrm>
            <a:off x="1043608" y="1628801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/>
          </p:nvPr>
        </p:nvSpPr>
        <p:spPr>
          <a:xfrm>
            <a:off x="2627784" y="1628801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/>
          </p:nvPr>
        </p:nvSpPr>
        <p:spPr>
          <a:xfrm>
            <a:off x="4211960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/>
          </p:nvPr>
        </p:nvSpPr>
        <p:spPr>
          <a:xfrm>
            <a:off x="5796136" y="404664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6"/>
          </p:nvPr>
        </p:nvSpPr>
        <p:spPr>
          <a:xfrm>
            <a:off x="4211960" y="1628801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7"/>
          </p:nvPr>
        </p:nvSpPr>
        <p:spPr>
          <a:xfrm>
            <a:off x="5796136" y="1628801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4" name="Рисунок 15"/>
          <p:cNvSpPr>
            <a:spLocks noGrp="1"/>
          </p:cNvSpPr>
          <p:nvPr>
            <p:ph type="pic" sz="quarter" idx="18"/>
          </p:nvPr>
        </p:nvSpPr>
        <p:spPr>
          <a:xfrm>
            <a:off x="1043608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5" name="Рисунок 15"/>
          <p:cNvSpPr>
            <a:spLocks noGrp="1"/>
          </p:cNvSpPr>
          <p:nvPr>
            <p:ph type="pic" sz="quarter" idx="19"/>
          </p:nvPr>
        </p:nvSpPr>
        <p:spPr>
          <a:xfrm>
            <a:off x="2627784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6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043608" y="5085185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37" name="Рисунок 15"/>
          <p:cNvSpPr>
            <a:spLocks noGrp="1"/>
          </p:cNvSpPr>
          <p:nvPr>
            <p:ph type="pic" sz="quarter" idx="21"/>
          </p:nvPr>
        </p:nvSpPr>
        <p:spPr>
          <a:xfrm>
            <a:off x="2627784" y="5085185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8" name="Рисунок 15"/>
          <p:cNvSpPr>
            <a:spLocks noGrp="1"/>
          </p:cNvSpPr>
          <p:nvPr>
            <p:ph type="pic" sz="quarter" idx="22"/>
          </p:nvPr>
        </p:nvSpPr>
        <p:spPr>
          <a:xfrm>
            <a:off x="4211960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3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796136" y="3861048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0" name="Рисунок 15"/>
          <p:cNvSpPr>
            <a:spLocks noGrp="1"/>
          </p:cNvSpPr>
          <p:nvPr>
            <p:ph type="pic" sz="quarter" idx="24"/>
          </p:nvPr>
        </p:nvSpPr>
        <p:spPr>
          <a:xfrm>
            <a:off x="4211960" y="5085185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1" name="Рисунок 15"/>
          <p:cNvSpPr>
            <a:spLocks noGrp="1"/>
          </p:cNvSpPr>
          <p:nvPr>
            <p:ph type="pic" sz="quarter" idx="25"/>
          </p:nvPr>
        </p:nvSpPr>
        <p:spPr>
          <a:xfrm>
            <a:off x="5796136" y="5085185"/>
            <a:ext cx="158417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26"/>
          </p:nvPr>
        </p:nvSpPr>
        <p:spPr>
          <a:xfrm>
            <a:off x="1043609" y="2852937"/>
            <a:ext cx="6336705" cy="10081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92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96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1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6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04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99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26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7B5F-C7BE-4CFC-93D5-CEAEAD4B63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C641-AB18-407E-8E28-6AB9C8763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8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va\Desktop\37903df4a23d41454b103451ee27f30812_resize_2000x2000_same_8f8b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0" y="3789040"/>
            <a:ext cx="9176356" cy="3080342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" name="Text Box 31"/>
          <p:cNvSpPr txBox="1">
            <a:spLocks/>
          </p:cNvSpPr>
          <p:nvPr/>
        </p:nvSpPr>
        <p:spPr bwMode="auto">
          <a:xfrm>
            <a:off x="346405" y="3861048"/>
            <a:ext cx="847406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главного врача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ГБУЗ г. Москвы ГП № 170 ДЗМ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alt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Полуниной </a:t>
            </a:r>
            <a:r>
              <a:rPr lang="ru-RU" alt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Ирины </a:t>
            </a: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Станиславовны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врача высшей категории, кандидата медицинских наук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 работе </a:t>
            </a:r>
            <a:r>
              <a:rPr lang="ru-RU" alt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поликлиники в </a:t>
            </a: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alt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задачах на </a:t>
            </a:r>
            <a:r>
              <a:rPr lang="ru-RU" alt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 год</a:t>
            </a:r>
            <a:endParaRPr lang="de-DE" alt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32656"/>
            <a:ext cx="6768752" cy="18267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6572" y="1811646"/>
            <a:ext cx="253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РАННЯЯ ДИАГНОСТИКА РАКА МОЛОЧНОЙ ЖЕЛЕЗЫ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429000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РАННЯЯ ДИАГНОСТИКА РАКА ЛЕГКИХ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4869160"/>
            <a:ext cx="2780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РАННЯЯ ДИАГНОСТИКА РАКА ШЕЙКИ МАТКИ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916" y="188640"/>
            <a:ext cx="8154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ГП № 170 ДЗМ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НАГРАЖДЕНА ГРАНТОМ ПРАВИТЕЛЬСТВА МОСКВЫ «РАННЯЯ ДИАГНОСТИКА. РАК ПОБЕДИМ»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26537" y="1682951"/>
            <a:ext cx="1263195" cy="15088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29882" y="3267127"/>
            <a:ext cx="1263195" cy="15088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26537" y="4746346"/>
            <a:ext cx="1263195" cy="15088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6541" y="2099725"/>
            <a:ext cx="1545299" cy="154529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51520" y="3789040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ПАЦИЕНТЫ НАПРАВЛЯЮТСЯ В ГКБ ИМ. В.М. БУЯНОВА И ГКБ ИМ. С.П. БОТКИНА НА ГАСТРОСКОПИЮ И КОЛОНОСКОПИЮ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5877272"/>
            <a:ext cx="9180511" cy="18267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4986647"/>
            <a:ext cx="9180511" cy="1826729"/>
          </a:xfrm>
          <a:prstGeom prst="rect">
            <a:avLst/>
          </a:prstGeom>
        </p:spPr>
      </p:pic>
      <p:pic>
        <p:nvPicPr>
          <p:cNvPr id="5" name="Picture 10" descr="C:\Users\Slava\Desktop\medic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6180"/>
            <a:ext cx="730572" cy="73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755576" y="292588"/>
            <a:ext cx="6784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МЕДИЦИНСКОЕ И ЛЕКАРСТВЕННОЕ ОБЕСПЕЧЕНИЕ ЛЬГОТНЫХ КАТЕГОРИЙ ГРАЖДАН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lava\Desktop\crow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1879664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Общее количество пациентов из числа льготных категорий граждан составляет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19 208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Суммарная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стоимость льготных рецептов составила более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262 млн. руб.</a:t>
            </a:r>
          </a:p>
          <a:p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 descr="C:\Users\Slava\Desktop\rub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28" y="3573016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07704" y="3573016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в эксперименте по расширению возможностей реализации права на получение мер социальной поддержки  по обеспечению лекарственными препаратами.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2021 году принято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228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рецептов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сумму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 млн. руб.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6511" y="6021288"/>
            <a:ext cx="923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прикрепленного населения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 ветеранов ВОВ и 9 жителей блокадного Ленинграда 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640"/>
            <a:ext cx="6552728" cy="18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9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5850743"/>
            <a:ext cx="9180511" cy="1826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043" y="1260537"/>
            <a:ext cx="5737221" cy="41044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36511" y="6023029"/>
            <a:ext cx="918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MAGNETOM </a:t>
            </a:r>
            <a:r>
              <a:rPr lang="ru-RU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Aera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позволяет проводить исследования экспертного уровня для самых сложных диагностических задач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3552" y="292586"/>
            <a:ext cx="628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УСТАНОВКА АППАРАТА МРТ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21088"/>
            <a:ext cx="2956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комфортные условия для пациентов благодаря 70-см открытому туннелю и малой длине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107901"/>
            <a:ext cx="391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Охват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всех категорий пациентов: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тучные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страдающие кифозом, пациенты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нарушением дыхания, болевым синдромом, ограниченной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подвижностью, клаустрофобией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склонностью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беспокойству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2834933"/>
            <a:ext cx="3979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 применения седативных препаратов  за счет минимизации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вероятности возникновения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клаустрофобии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-125921"/>
            <a:ext cx="3744416" cy="18267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5877272"/>
            <a:ext cx="9180511" cy="18267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4986647"/>
            <a:ext cx="9180511" cy="1826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660"/>
            <a:ext cx="360132" cy="3601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852"/>
            <a:ext cx="360132" cy="3601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20" y="4293096"/>
            <a:ext cx="360132" cy="3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0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34119"/>
            <a:ext cx="5256584" cy="1826729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01615"/>
              </p:ext>
            </p:extLst>
          </p:nvPr>
        </p:nvGraphicFramePr>
        <p:xfrm>
          <a:off x="827582" y="3664283"/>
          <a:ext cx="7158375" cy="2140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8127"/>
                <a:gridCol w="1541531"/>
                <a:gridCol w="1454840"/>
                <a:gridCol w="1372566"/>
                <a:gridCol w="1321311"/>
              </a:tblGrid>
              <a:tr h="1064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МРТ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УЗИ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Денситометр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Маммограф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Рентген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№ 170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№ 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№ 170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 № 1</a:t>
                      </a:r>
                    </a:p>
                    <a:p>
                      <a:pPr algn="ctr" fontAlgn="ctr"/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№ 2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№ 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772816"/>
            <a:ext cx="1512168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16832"/>
            <a:ext cx="1440160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916832"/>
            <a:ext cx="1584176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24" y="1988840"/>
            <a:ext cx="1799636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132856"/>
            <a:ext cx="1728192" cy="115212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79564" y="401794"/>
            <a:ext cx="6784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НОВОГО МЕДИЦИНСКОГО ОБОРУДОВАНИЯ В 2022 ГОДУ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4" y="549000"/>
            <a:ext cx="9144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" y="548680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6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187624" y="292588"/>
            <a:ext cx="628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НА 2022 ГОД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98072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мероприятий повышенной готовности по борьбе с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инфекцией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COVID-19</a:t>
            </a: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ассовая вакцинация от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COVID-19</a:t>
            </a: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Филиала № 2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активное привлечение общественных организаций к решению вопросов социальной поддержки населения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мер по социальной поддержке и защите работников здравоохранения в условиях борьбы с новой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инфекцией (постановление Правительства РФ от 30.10.2020 № 1762)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дальнейшее улучшение доступности и качества оказания первичной медико-санитарной помощи населению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-125921"/>
            <a:ext cx="2952328" cy="18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va\Desktop\37903df4a23d41454b103451ee27f30812_resize_2000x2000_same_8f8b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0" y="3789040"/>
            <a:ext cx="9176356" cy="3080342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Text Box 31"/>
          <p:cNvSpPr txBox="1">
            <a:spLocks/>
          </p:cNvSpPr>
          <p:nvPr/>
        </p:nvSpPr>
        <p:spPr bwMode="auto">
          <a:xfrm>
            <a:off x="307053" y="4778568"/>
            <a:ext cx="8474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de-DE" altLang="ru-RU" sz="4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0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2303928" y="2169040"/>
            <a:ext cx="1728000" cy="1728000"/>
          </a:xfrm>
          <a:prstGeom prst="ellipse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4136" y="3861048"/>
            <a:ext cx="1512000" cy="1512000"/>
          </a:xfrm>
          <a:prstGeom prst="ellipse">
            <a:avLst/>
          </a:prstGeom>
          <a:solidFill>
            <a:schemeClr val="tx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97764" y="332656"/>
            <a:ext cx="2160000" cy="2160000"/>
            <a:chOff x="4500232" y="-27384"/>
            <a:chExt cx="2160000" cy="2160000"/>
          </a:xfrm>
        </p:grpSpPr>
        <p:sp>
          <p:nvSpPr>
            <p:cNvPr id="6" name="Овал 5"/>
            <p:cNvSpPr/>
            <p:nvPr/>
          </p:nvSpPr>
          <p:spPr>
            <a:xfrm>
              <a:off x="4500232" y="-27384"/>
              <a:ext cx="2160000" cy="2160000"/>
            </a:xfrm>
            <a:prstGeom prst="ellipse">
              <a:avLst/>
            </a:prstGeom>
            <a:solidFill>
              <a:srgbClr val="E74C3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 Box 13"/>
            <p:cNvSpPr txBox="1">
              <a:spLocks/>
            </p:cNvSpPr>
            <p:nvPr/>
          </p:nvSpPr>
          <p:spPr bwMode="auto">
            <a:xfrm>
              <a:off x="4974268" y="260648"/>
              <a:ext cx="11819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5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ГП №170</a:t>
              </a:r>
              <a:endParaRPr lang="de-DE" altLang="ru-RU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 Box 13"/>
            <p:cNvSpPr txBox="1">
              <a:spLocks/>
            </p:cNvSpPr>
            <p:nvPr/>
          </p:nvSpPr>
          <p:spPr bwMode="auto">
            <a:xfrm>
              <a:off x="4620672" y="620688"/>
              <a:ext cx="19020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i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1300 посещений/смену</a:t>
              </a:r>
              <a:endParaRPr lang="de-DE" altLang="ru-RU" sz="14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7544" y="1689581"/>
            <a:ext cx="1795514" cy="1800000"/>
            <a:chOff x="153763" y="908720"/>
            <a:chExt cx="1645749" cy="1620000"/>
          </a:xfrm>
        </p:grpSpPr>
        <p:sp>
          <p:nvSpPr>
            <p:cNvPr id="15" name="Овал 14"/>
            <p:cNvSpPr/>
            <p:nvPr/>
          </p:nvSpPr>
          <p:spPr>
            <a:xfrm>
              <a:off x="179512" y="908720"/>
              <a:ext cx="1620000" cy="1620000"/>
            </a:xfrm>
            <a:prstGeom prst="ellipse">
              <a:avLst/>
            </a:prstGeom>
            <a:solidFill>
              <a:srgbClr val="27AEC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13"/>
            <p:cNvSpPr txBox="1">
              <a:spLocks/>
            </p:cNvSpPr>
            <p:nvPr/>
          </p:nvSpPr>
          <p:spPr bwMode="auto">
            <a:xfrm>
              <a:off x="423893" y="1063963"/>
              <a:ext cx="11819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Филиал 1</a:t>
              </a:r>
              <a:endParaRPr lang="de-DE" alt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 Box 13"/>
            <p:cNvSpPr txBox="1">
              <a:spLocks/>
            </p:cNvSpPr>
            <p:nvPr/>
          </p:nvSpPr>
          <p:spPr bwMode="auto">
            <a:xfrm>
              <a:off x="153763" y="1351995"/>
              <a:ext cx="16140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750</a:t>
              </a:r>
            </a:p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39752" y="2348880"/>
            <a:ext cx="1614036" cy="688142"/>
            <a:chOff x="2175144" y="1009757"/>
            <a:chExt cx="1614036" cy="688142"/>
          </a:xfrm>
        </p:grpSpPr>
        <p:sp>
          <p:nvSpPr>
            <p:cNvPr id="26" name="Text Box 13"/>
            <p:cNvSpPr txBox="1">
              <a:spLocks/>
            </p:cNvSpPr>
            <p:nvPr/>
          </p:nvSpPr>
          <p:spPr bwMode="auto">
            <a:xfrm>
              <a:off x="2433396" y="1009757"/>
              <a:ext cx="11819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Филиал 2</a:t>
              </a:r>
              <a:endParaRPr lang="de-DE" alt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 Box 13"/>
            <p:cNvSpPr txBox="1">
              <a:spLocks/>
            </p:cNvSpPr>
            <p:nvPr/>
          </p:nvSpPr>
          <p:spPr bwMode="auto">
            <a:xfrm>
              <a:off x="2175144" y="1297789"/>
              <a:ext cx="16140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741</a:t>
              </a:r>
            </a:p>
            <a:p>
              <a:pPr algn="ctr"/>
              <a:r>
                <a:rPr lang="ru-RU" altLang="ru-RU" sz="1300" b="1" i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посещений/смену</a:t>
              </a:r>
              <a:endParaRPr lang="de-DE" alt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Text Box 13"/>
          <p:cNvSpPr txBox="1">
            <a:spLocks/>
          </p:cNvSpPr>
          <p:nvPr/>
        </p:nvSpPr>
        <p:spPr bwMode="auto">
          <a:xfrm>
            <a:off x="4470212" y="4077072"/>
            <a:ext cx="11819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 3</a:t>
            </a:r>
            <a:endParaRPr lang="de-DE" alt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13"/>
          <p:cNvSpPr txBox="1">
            <a:spLocks/>
          </p:cNvSpPr>
          <p:nvPr/>
        </p:nvSpPr>
        <p:spPr bwMode="auto">
          <a:xfrm>
            <a:off x="4211960" y="4293096"/>
            <a:ext cx="1614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1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</a:p>
          <a:p>
            <a:pPr algn="ctr"/>
            <a:r>
              <a:rPr lang="ru-RU" altLang="ru-RU" sz="11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посещений/смену</a:t>
            </a:r>
            <a:endParaRPr lang="de-DE" altLang="ru-RU" sz="11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 Box 13"/>
          <p:cNvSpPr txBox="1">
            <a:spLocks/>
          </p:cNvSpPr>
          <p:nvPr/>
        </p:nvSpPr>
        <p:spPr bwMode="auto">
          <a:xfrm>
            <a:off x="5205888" y="1484785"/>
            <a:ext cx="1742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 терапевтических</a:t>
            </a:r>
          </a:p>
          <a:p>
            <a:pPr algn="ctr"/>
            <a:r>
              <a:rPr lang="ru-RU" altLang="ru-RU" sz="14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4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13"/>
          <p:cNvSpPr txBox="1">
            <a:spLocks/>
          </p:cNvSpPr>
          <p:nvPr/>
        </p:nvSpPr>
        <p:spPr bwMode="auto">
          <a:xfrm>
            <a:off x="2483768" y="3140969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3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  <a:p>
            <a:pPr algn="ctr"/>
            <a:r>
              <a:rPr lang="ru-RU" altLang="ru-RU" sz="13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3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13"/>
          <p:cNvSpPr txBox="1">
            <a:spLocks/>
          </p:cNvSpPr>
          <p:nvPr/>
        </p:nvSpPr>
        <p:spPr bwMode="auto">
          <a:xfrm>
            <a:off x="683568" y="2636913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3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  <a:p>
            <a:pPr algn="ctr"/>
            <a:r>
              <a:rPr lang="ru-RU" altLang="ru-RU" sz="13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участка</a:t>
            </a:r>
            <a:endParaRPr lang="de-DE" altLang="ru-RU" sz="13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13"/>
          <p:cNvSpPr txBox="1">
            <a:spLocks/>
          </p:cNvSpPr>
          <p:nvPr/>
        </p:nvSpPr>
        <p:spPr bwMode="auto">
          <a:xfrm>
            <a:off x="4355976" y="4685074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1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  <a:p>
            <a:pPr algn="ctr"/>
            <a:r>
              <a:rPr lang="ru-RU" altLang="ru-RU" sz="11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участков</a:t>
            </a:r>
            <a:endParaRPr lang="de-DE" altLang="ru-RU" sz="11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4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5013176"/>
            <a:ext cx="9180511" cy="1826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5850743"/>
            <a:ext cx="9180511" cy="1826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7345559"/>
              </p:ext>
            </p:extLst>
          </p:nvPr>
        </p:nvGraphicFramePr>
        <p:xfrm>
          <a:off x="1" y="1052737"/>
          <a:ext cx="9143998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7540"/>
                <a:gridCol w="1690038"/>
                <a:gridCol w="1512140"/>
                <a:gridCol w="1512140"/>
                <a:gridCol w="1512140"/>
              </a:tblGrid>
              <a:tr h="333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Специальность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 № 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 № 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Филиал № 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общей практики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– кардиолог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оториноларинголог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хирург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офтальмолог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невролог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–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эндокринолог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– аллерголог-иммунолог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– инфекционист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– гастроэнтеролог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Врач – 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колопроктолог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603552" y="292586"/>
            <a:ext cx="628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УКОМПЛЕКТОВАННОСТЬ КАДРАМИ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1" y="5962054"/>
            <a:ext cx="8069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укомплектованность врачами-специалистами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укомплектованность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СМП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80%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-197929"/>
            <a:ext cx="4680520" cy="1826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5850743"/>
            <a:ext cx="9180511" cy="18267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4986647"/>
            <a:ext cx="9180511" cy="18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8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83" name="Picture 11" descr="C:\Users\Slav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050" y="2511480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547664" y="292586"/>
            <a:ext cx="628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ИССЛЕДОВАТЕЛЬСКИЙ ЦЕНТР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5" descr="C:\Users\Slava\Desktop\coronavi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109"/>
            <a:ext cx="917273" cy="9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8952" y="1087576"/>
            <a:ext cx="5903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 клинический центр по исследованию вакцины от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«Гам-КОВИД-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Вак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Период клинических исследований с 16.09.2020 г. по 29.06.2021 г.</a:t>
            </a:r>
          </a:p>
          <a:p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lava\Desktop\laborato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8336"/>
            <a:ext cx="1081368" cy="10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lava\Desktop\2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744" y="324901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21090" y="2492896"/>
            <a:ext cx="3476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прошло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278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1140" y="3275692"/>
            <a:ext cx="349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прошло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081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6511" y="6093296"/>
            <a:ext cx="92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приняло участие в клинических исследованиях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2 882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чел. 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6536" y="3861048"/>
            <a:ext cx="79420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добровольцы проходили обязательный доклинический скрининг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обязательным условием участия являлось добровольное согласие на участие в клинических исследованиях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клинических исследований находились на контроле у центра телемедицины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ДЗМ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 descr="C:\Users\Slava\Desktop\exclam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4" y="395919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-139361"/>
            <a:ext cx="3960440" cy="1826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4986647"/>
            <a:ext cx="9180511" cy="18267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5850743"/>
            <a:ext cx="9180511" cy="18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7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lava\Desktop\WhatsApp Image 2021-01-13 at 14.01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88695"/>
            <a:ext cx="4508309" cy="29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lava\Desktop\WhatsApp Image 2021-01-13 at 14.01.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39" y="404664"/>
            <a:ext cx="45150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lava\Desktop\WhatsApp Image 2021-01-13 at 14.01.4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39" y="3717032"/>
            <a:ext cx="451506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4507530" y="260648"/>
            <a:ext cx="144001" cy="659735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-36513" y="-27384"/>
            <a:ext cx="9188829" cy="43204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17749" y="-11415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скрининга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-36512" y="3356992"/>
            <a:ext cx="9188829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4636470" y="-11415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вакцинации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512" y="3316922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отдыха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3316922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Информированное согласие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C:\Users\Slava\Desktop\13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851" y="3717032"/>
            <a:ext cx="448746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0" y="0"/>
            <a:ext cx="6228184" cy="4869160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58326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Организованы 2 пункта гражданской вакцинации против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COVID-19</a:t>
            </a:r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 Филиале № 1 с 05.12.2020 г.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 Филиале № 3 с 14.01.2021 г.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2021 году привито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V1 –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89 898 чел., из них 29 809 чел. старше 60 лет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павильоне «Здоровая Москва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привилось 18 055 чел.</a:t>
            </a:r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V2 </a:t>
            </a:r>
            <a:r>
              <a:rPr lang="en-US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</a:t>
            </a: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774</a:t>
            </a: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., из них 22 504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старше 60 лет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павильоне «Здоровая Москва»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привилось 14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739 чел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Ревакцинировано 12 005 чел.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4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959" y="3573016"/>
            <a:ext cx="5320039" cy="3284984"/>
          </a:xfrm>
          <a:prstGeom prst="rect">
            <a:avLst/>
          </a:prstGeom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-36513" y="-27384"/>
            <a:ext cx="9188829" cy="43204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315990" y="-11415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Кабинеты вакцинации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-36512" y="3356992"/>
            <a:ext cx="9188829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4852494" y="-11415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Хранение вакцины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990" y="3316922"/>
            <a:ext cx="447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Консультация врача 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41" y="388694"/>
            <a:ext cx="5242148" cy="29682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551" y="370384"/>
            <a:ext cx="3787450" cy="6487616"/>
          </a:xfrm>
          <a:prstGeom prst="rect">
            <a:avLst/>
          </a:prstGeom>
        </p:spPr>
      </p:pic>
      <p:sp>
        <p:nvSpPr>
          <p:cNvPr id="16" name="Rectangle 2"/>
          <p:cNvSpPr>
            <a:spLocks/>
          </p:cNvSpPr>
          <p:nvPr/>
        </p:nvSpPr>
        <p:spPr bwMode="auto">
          <a:xfrm>
            <a:off x="5220072" y="238336"/>
            <a:ext cx="144001" cy="659735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xmlns="" val="30836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14" name="Rectangle 5"/>
          <p:cNvSpPr>
            <a:spLocks/>
          </p:cNvSpPr>
          <p:nvPr/>
        </p:nvSpPr>
        <p:spPr bwMode="auto">
          <a:xfrm>
            <a:off x="0" y="0"/>
            <a:ext cx="6228184" cy="3501008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16632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42 523 вызовов мобильных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бригад на дом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28 102 к пациентам с новой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инфекцией</a:t>
            </a:r>
          </a:p>
          <a:p>
            <a:pPr marL="285750" indent="-285750">
              <a:buFontTx/>
              <a:buChar char="-"/>
            </a:pPr>
            <a:endParaRPr lang="ru-RU" sz="16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14 421 по иным соматическим заболеваниям</a:t>
            </a:r>
          </a:p>
          <a:p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Ежедневно работает по 10 </a:t>
            </a:r>
            <a:r>
              <a:rPr lang="ru-RU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ковидных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бригад в смену и 3 бригады  на иные вызовы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2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640" y="0"/>
            <a:ext cx="9170640" cy="6858000"/>
          </a:xfrm>
          <a:prstGeom prst="rect">
            <a:avLst/>
          </a:prstGeom>
        </p:spPr>
      </p:pic>
      <p:sp>
        <p:nvSpPr>
          <p:cNvPr id="14" name="Rectangle 5"/>
          <p:cNvSpPr>
            <a:spLocks/>
          </p:cNvSpPr>
          <p:nvPr/>
        </p:nvSpPr>
        <p:spPr bwMode="auto">
          <a:xfrm>
            <a:off x="0" y="4122946"/>
            <a:ext cx="9144000" cy="1970350"/>
          </a:xfrm>
          <a:prstGeom prst="rect">
            <a:avLst/>
          </a:prstGeom>
          <a:solidFill>
            <a:schemeClr val="tx2">
              <a:lumMod val="75000"/>
              <a:alpha val="58000"/>
            </a:schemeClr>
          </a:solidFill>
          <a:ln w="25400">
            <a:noFill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37306" y="4307612"/>
            <a:ext cx="9106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Павильон «Здоровая Москва» работал с 11.05.2021 г. по 01.10.2021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этот период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павильон посетило 7 345 человек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них: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диспансеризацию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прошли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3 747 человек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углубленную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диспансеризацию после перенесенного </a:t>
            </a:r>
            <a:r>
              <a:rPr lang="ru-RU" sz="1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ковида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прошли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3 598 человек (мужчин 1 118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женщин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2 480, трудоспособных </a:t>
            </a: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1929, 60+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1 669 человек)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767</Words>
  <Application>Microsoft Office PowerPoint</Application>
  <PresentationFormat>Экран (4:3)</PresentationFormat>
  <Paragraphs>185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ЧС</cp:lastModifiedBy>
  <cp:revision>1192</cp:revision>
  <cp:lastPrinted>2022-01-31T06:56:33Z</cp:lastPrinted>
  <dcterms:created xsi:type="dcterms:W3CDTF">2015-09-01T14:33:06Z</dcterms:created>
  <dcterms:modified xsi:type="dcterms:W3CDTF">2022-03-14T04:57:59Z</dcterms:modified>
</cp:coreProperties>
</file>