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4" r:id="rId2"/>
    <p:sldId id="333" r:id="rId3"/>
    <p:sldId id="335" r:id="rId4"/>
    <p:sldId id="366" r:id="rId5"/>
    <p:sldId id="338" r:id="rId6"/>
    <p:sldId id="363" r:id="rId7"/>
    <p:sldId id="368" r:id="rId8"/>
    <p:sldId id="372" r:id="rId9"/>
    <p:sldId id="367" r:id="rId10"/>
    <p:sldId id="362" r:id="rId11"/>
    <p:sldId id="353" r:id="rId12"/>
    <p:sldId id="370" r:id="rId13"/>
    <p:sldId id="359" r:id="rId14"/>
    <p:sldId id="369" r:id="rId15"/>
    <p:sldId id="373" r:id="rId16"/>
    <p:sldId id="355" r:id="rId17"/>
    <p:sldId id="374" r:id="rId18"/>
    <p:sldId id="344" r:id="rId19"/>
    <p:sldId id="348" r:id="rId20"/>
    <p:sldId id="365" r:id="rId21"/>
    <p:sldId id="33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7973"/>
    <a:srgbClr val="40BBB2"/>
    <a:srgbClr val="2D837D"/>
    <a:srgbClr val="45E98F"/>
    <a:srgbClr val="FFC000"/>
    <a:srgbClr val="E74C3C"/>
    <a:srgbClr val="349891"/>
    <a:srgbClr val="00664D"/>
    <a:srgbClr val="EB8C57"/>
    <a:srgbClr val="FFD7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 autoAdjust="0"/>
    <p:restoredTop sz="94610" autoAdjust="0"/>
  </p:normalViewPr>
  <p:slideViewPr>
    <p:cSldViewPr>
      <p:cViewPr>
        <p:scale>
          <a:sx n="50" d="100"/>
          <a:sy n="50" d="100"/>
        </p:scale>
        <p:origin x="-1090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2336231995623178E-3"/>
          <c:y val="0.29495301555641107"/>
          <c:w val="0.54754461546870781"/>
          <c:h val="0.676651627774760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</a:ln>
          </c:spPr>
          <c:explosion val="25"/>
          <c:dPt>
            <c:idx val="0"/>
            <c:explosion val="13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</a:ln>
            </c:spPr>
          </c:dPt>
          <c:dPt>
            <c:idx val="1"/>
            <c:explosion val="0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cat>
            <c:strRef>
              <c:f>Лист1!$A$2:$A$3</c:f>
              <c:strCache>
                <c:ptCount val="2"/>
                <c:pt idx="0">
                  <c:v>Население трудоспособного возраста
</c:v>
                </c:pt>
                <c:pt idx="1">
                  <c:v>Население старше трудоспособного возраста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118247</c:v>
                </c:pt>
                <c:pt idx="1">
                  <c:v>54025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243055728036674"/>
          <c:y val="9.5069863038473784E-2"/>
          <c:w val="0.74683222307045039"/>
          <c:h val="0.22980650728730403"/>
        </c:manualLayout>
      </c:layout>
      <c:txPr>
        <a:bodyPr/>
        <a:lstStyle/>
        <a:p>
          <a:pPr>
            <a:defRPr sz="12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971600774900844E-2"/>
          <c:y val="0.18033056492064792"/>
          <c:w val="0.50291519681590713"/>
          <c:h val="0.67126832642439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  <a:prstDash val="dash"/>
            </a:ln>
          </c:spPr>
          <c:explosion val="27"/>
          <c:dPt>
            <c:idx val="0"/>
            <c:explosion val="9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  <a:prstDash val="dash"/>
              </a:ln>
            </c:spPr>
          </c:dPt>
          <c:dPt>
            <c:idx val="1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dPt>
            <c:idx val="2"/>
            <c:spPr>
              <a:solidFill>
                <a:srgbClr val="297973"/>
              </a:solidFill>
              <a:ln>
                <a:solidFill>
                  <a:srgbClr val="297973"/>
                </a:solidFill>
                <a:prstDash val="dash"/>
              </a:ln>
            </c:spPr>
          </c:dPt>
          <c:cat>
            <c:strRef>
              <c:f>Лист1!$A$2:$A$4</c:f>
              <c:strCache>
                <c:ptCount val="3"/>
                <c:pt idx="0">
                  <c:v>Чертаново Южное</c:v>
                </c:pt>
                <c:pt idx="1">
                  <c:v>Чертаново Северное</c:v>
                </c:pt>
                <c:pt idx="2">
                  <c:v>Чертаново Центральное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147272</c:v>
                </c:pt>
                <c:pt idx="1">
                  <c:v>9800</c:v>
                </c:pt>
                <c:pt idx="2">
                  <c:v>15200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995289919973173"/>
          <c:y val="0.32657503425677481"/>
          <c:w val="0.49201095747226187"/>
          <c:h val="0.22794402942606756"/>
        </c:manualLayout>
      </c:layout>
      <c:txPr>
        <a:bodyPr/>
        <a:lstStyle/>
        <a:p>
          <a:pPr>
            <a:defRPr sz="12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092433740001117"/>
          <c:y val="3.9593106434885922E-2"/>
          <c:w val="0.61376329279385633"/>
          <c:h val="0.7344858507784850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заболеванию</c:v>
                </c:pt>
              </c:strCache>
            </c:strRef>
          </c:tx>
          <c:spPr>
            <a:solidFill>
              <a:srgbClr val="297973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Филиал 1</c:v>
                </c:pt>
                <c:pt idx="1">
                  <c:v>Филиал 2</c:v>
                </c:pt>
                <c:pt idx="2">
                  <c:v>Филиал 3</c:v>
                </c:pt>
                <c:pt idx="3">
                  <c:v>ГП № 170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133121</c:v>
                </c:pt>
                <c:pt idx="1">
                  <c:v>122031</c:v>
                </c:pt>
                <c:pt idx="2">
                  <c:v>113038</c:v>
                </c:pt>
                <c:pt idx="3">
                  <c:v>170447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Профилактические</c:v>
                </c:pt>
              </c:strCache>
            </c:strRef>
          </c:tx>
          <c:spPr>
            <a:solidFill>
              <a:srgbClr val="E74C3C"/>
            </a:solidFill>
          </c:spPr>
          <c:dLbls>
            <c:dLbl>
              <c:idx val="0"/>
              <c:layout>
                <c:manualLayout>
                  <c:x val="-1.3778850961004335E-3"/>
                  <c:y val="-7.1987466245247139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755770192200867E-3"/>
                  <c:y val="-7.1987466245247139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3778850961004335E-3"/>
                  <c:y val="-7.199030039746150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5260934945365211E-17"/>
                  <c:y val="-1.079811993678707E-2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Филиал 1</c:v>
                </c:pt>
                <c:pt idx="1">
                  <c:v>Филиал 2</c:v>
                </c:pt>
                <c:pt idx="2">
                  <c:v>Филиал 3</c:v>
                </c:pt>
                <c:pt idx="3">
                  <c:v>ГП № 170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36421</c:v>
                </c:pt>
                <c:pt idx="1">
                  <c:v>39254</c:v>
                </c:pt>
                <c:pt idx="2">
                  <c:v>37418</c:v>
                </c:pt>
                <c:pt idx="3">
                  <c:v>42884</c:v>
                </c:pt>
              </c:numCache>
            </c:numRef>
          </c:val>
        </c:ser>
        <c:dLbls>
          <c:showVal val="1"/>
        </c:dLbls>
        <c:axId val="102260096"/>
        <c:axId val="102270080"/>
      </c:barChart>
      <c:catAx>
        <c:axId val="10226009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2270080"/>
        <c:crosses val="autoZero"/>
        <c:auto val="1"/>
        <c:lblAlgn val="ctr"/>
        <c:lblOffset val="100"/>
      </c:catAx>
      <c:valAx>
        <c:axId val="102270080"/>
        <c:scaling>
          <c:orientation val="minMax"/>
        </c:scaling>
        <c:delete val="1"/>
        <c:axPos val="b"/>
        <c:numFmt formatCode="General" sourceLinked="1"/>
        <c:tickLblPos val="none"/>
        <c:crossAx val="102260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158756231946453"/>
          <c:y val="0.28835203118020902"/>
          <c:w val="0.2690299817293878"/>
          <c:h val="0.15314714566929138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4589176366608775E-3"/>
          <c:y val="6.8883267712801566E-2"/>
          <c:w val="0.5689246005096894"/>
          <c:h val="0.776200002167780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97973"/>
            </a:solidFill>
          </c:spPr>
          <c:explosion val="7"/>
          <c:dPt>
            <c:idx val="0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</c:spPr>
          </c:dPt>
          <c:dPt>
            <c:idx val="1"/>
            <c:explosion val="12"/>
            <c:spPr>
              <a:solidFill>
                <a:srgbClr val="E74C3C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По заболеваниям</c:v>
                </c:pt>
                <c:pt idx="1">
                  <c:v>Профилактические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538637</c:v>
                </c:pt>
                <c:pt idx="1">
                  <c:v>155977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46613637390119922"/>
          <c:y val="0.21924765811928759"/>
          <c:w val="0.41702134724013212"/>
          <c:h val="0.29479990028208258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0581519734197513E-2"/>
          <c:y val="3.5851752884238391E-2"/>
          <c:w val="0.5689246005096894"/>
          <c:h val="0.776200002167780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97973"/>
            </a:solidFill>
            <a:effectLst>
              <a:outerShdw blurRad="76200" dist="12700" dir="2700000" sy="-23000" kx="-800400" algn="bl" rotWithShape="0">
                <a:srgbClr val="E74C3C">
                  <a:alpha val="20000"/>
                </a:srgbClr>
              </a:outerShdw>
            </a:effectLst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Pt>
            <c:idx val="1"/>
            <c:explosion val="16"/>
            <c:spPr>
              <a:solidFill>
                <a:schemeClr val="tx2">
                  <a:lumMod val="75000"/>
                </a:schemeClr>
              </a:solidFill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Pt>
            <c:idx val="2"/>
            <c:spPr>
              <a:solidFill>
                <a:srgbClr val="E74C3C"/>
              </a:solidFill>
              <a:ln>
                <a:noFill/>
              </a:ln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Pt>
            <c:idx val="3"/>
            <c:spPr>
              <a:solidFill>
                <a:srgbClr val="40BBB2"/>
              </a:solidFill>
              <a:ln>
                <a:noFill/>
              </a:ln>
              <a:effectLst>
                <a:outerShdw blurRad="76200" dist="12700" dir="2700000" sy="-23000" kx="-800400" algn="bl" rotWithShape="0">
                  <a:srgbClr val="E74C3C">
                    <a:alpha val="20000"/>
                  </a:srgbClr>
                </a:outerShdw>
              </a:effectLst>
            </c:spPr>
          </c:dPt>
          <c:dLbls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Филиал 1</c:v>
                </c:pt>
                <c:pt idx="1">
                  <c:v>Филиал 2</c:v>
                </c:pt>
                <c:pt idx="2">
                  <c:v>Филиал 3</c:v>
                </c:pt>
                <c:pt idx="3">
                  <c:v>ГП № 170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6878</c:v>
                </c:pt>
                <c:pt idx="1">
                  <c:v>6343</c:v>
                </c:pt>
                <c:pt idx="2">
                  <c:v>5716</c:v>
                </c:pt>
                <c:pt idx="3">
                  <c:v>7400</c:v>
                </c:pt>
              </c:numCache>
            </c:numRef>
          </c:val>
        </c:ser>
        <c:dLbls>
          <c:showVal val="1"/>
        </c:dLbls>
        <c:gapWidth val="100"/>
        <c:axId val="102885248"/>
        <c:axId val="102883712"/>
      </c:barChart>
      <c:valAx>
        <c:axId val="102883712"/>
        <c:scaling>
          <c:orientation val="minMax"/>
        </c:scaling>
        <c:delete val="1"/>
        <c:axPos val="l"/>
        <c:numFmt formatCode="General" sourceLinked="1"/>
        <c:tickLblPos val="none"/>
        <c:crossAx val="102885248"/>
        <c:crosses val="autoZero"/>
        <c:crossBetween val="between"/>
      </c:valAx>
      <c:catAx>
        <c:axId val="102885248"/>
        <c:scaling>
          <c:orientation val="minMax"/>
        </c:scaling>
        <c:delete val="1"/>
        <c:axPos val="b"/>
        <c:tickLblPos val="none"/>
        <c:crossAx val="10288371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3992537313432862"/>
          <c:y val="3.9400048856473011E-2"/>
          <c:w val="0.25080153296460661"/>
          <c:h val="0.5098844030880038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9729518502344622E-2"/>
          <c:y val="0.21065079114368818"/>
          <c:w val="0.52554016434071438"/>
          <c:h val="0.65850815772812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заболеваемости.</c:v>
                </c:pt>
              </c:strCache>
            </c:strRef>
          </c:tx>
          <c:spPr>
            <a:ln>
              <a:noFill/>
            </a:ln>
          </c:spPr>
          <c:dPt>
            <c:idx val="0"/>
            <c:explosion val="17"/>
            <c:spPr>
              <a:pattFill prst="dkUpDiag">
                <a:fgClr>
                  <a:schemeClr val="bg1"/>
                </a:fgClr>
                <a:bgClr>
                  <a:schemeClr val="bg1">
                    <a:lumMod val="50000"/>
                  </a:schemeClr>
                </a:bgClr>
              </a:pattFill>
              <a:ln>
                <a:noFill/>
              </a:ln>
            </c:spPr>
          </c:dPt>
          <c:dPt>
            <c:idx val="1"/>
            <c:explosion val="4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2"/>
            <c:explosion val="4"/>
            <c:spPr>
              <a:solidFill>
                <a:srgbClr val="00664D"/>
              </a:solidFill>
              <a:ln>
                <a:noFill/>
              </a:ln>
            </c:spPr>
          </c:dPt>
          <c:dPt>
            <c:idx val="3"/>
            <c:explosion val="6"/>
            <c:spPr>
              <a:solidFill>
                <a:srgbClr val="E74C3C"/>
              </a:solidFill>
              <a:ln>
                <a:noFill/>
              </a:ln>
            </c:spPr>
          </c:dPt>
          <c:dPt>
            <c:idx val="4"/>
            <c:explosion val="6"/>
            <c:spPr>
              <a:solidFill>
                <a:srgbClr val="40BBB2"/>
              </a:solidFill>
              <a:ln>
                <a:noFill/>
              </a:ln>
            </c:spPr>
          </c:dPt>
          <c:dPt>
            <c:idx val="5"/>
            <c:explosion val="6"/>
            <c:spPr>
              <a:solidFill>
                <a:srgbClr val="FFC000"/>
              </a:solidFill>
              <a:ln>
                <a:noFill/>
              </a:ln>
            </c:spPr>
          </c:dPt>
          <c:dPt>
            <c:idx val="6"/>
            <c:explosion val="7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dPt>
          <c:dPt>
            <c:idx val="7"/>
            <c:explosion val="8"/>
          </c:dPt>
          <c:dPt>
            <c:idx val="8"/>
            <c:explosion val="7"/>
            <c:spPr>
              <a:solidFill>
                <a:srgbClr val="45E98F"/>
              </a:solidFill>
              <a:ln>
                <a:noFill/>
              </a:ln>
            </c:spPr>
          </c:dPt>
          <c:dPt>
            <c:idx val="9"/>
            <c:explosion val="6"/>
          </c:dPt>
          <c:dPt>
            <c:idx val="10"/>
            <c:explosion val="6"/>
          </c:dPt>
          <c:dPt>
            <c:idx val="11"/>
            <c:explosion val="6"/>
          </c:dPt>
          <c:dPt>
            <c:idx val="12"/>
            <c:explosion val="7"/>
          </c:dPt>
          <c:dLbls>
            <c:dLbl>
              <c:idx val="0"/>
              <c:layout>
                <c:manualLayout>
                  <c:x val="-1.1867857131149604E-3"/>
                  <c:y val="-5.7423273315951916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-5.1038232616993126E-2"/>
                  <c:y val="0.11795352464444786"/>
                </c:manualLayout>
              </c:layout>
              <c:showPercent val="1"/>
            </c:dLbl>
            <c:dLbl>
              <c:idx val="2"/>
              <c:layout>
                <c:manualLayout>
                  <c:x val="-2.313363440968311E-3"/>
                  <c:y val="5.1177574786062724E-3"/>
                </c:manualLayout>
              </c:layout>
              <c:showPercent val="1"/>
            </c:dLbl>
            <c:dLbl>
              <c:idx val="3"/>
              <c:layout>
                <c:manualLayout>
                  <c:x val="-1.5699860461711113E-2"/>
                  <c:y val="-2.5555421691962069E-2"/>
                </c:manualLayout>
              </c:layout>
              <c:showPercent val="1"/>
            </c:dLbl>
            <c:dLbl>
              <c:idx val="4"/>
              <c:layout>
                <c:manualLayout>
                  <c:x val="4.0586301208202719E-3"/>
                  <c:y val="2.6254478218148924E-2"/>
                </c:manualLayout>
              </c:layout>
              <c:showPercent val="1"/>
            </c:dLbl>
            <c:dLbl>
              <c:idx val="5"/>
              <c:layout>
                <c:manualLayout>
                  <c:x val="4.5543898833101471E-3"/>
                  <c:y val="-4.4067434065767588E-2"/>
                </c:manualLayout>
              </c:layout>
              <c:showPercent val="1"/>
            </c:dLbl>
            <c:dLbl>
              <c:idx val="6"/>
              <c:layout>
                <c:manualLayout>
                  <c:x val="5.2945875097387225E-3"/>
                  <c:y val="-1.0662235220617626E-2"/>
                </c:manualLayout>
              </c:layout>
              <c:showPercent val="1"/>
            </c:dLbl>
            <c:dLbl>
              <c:idx val="7"/>
              <c:layout>
                <c:manualLayout>
                  <c:x val="-4.2552075536435681E-3"/>
                  <c:y val="1.5133780229325171E-2"/>
                </c:manualLayout>
              </c:layout>
              <c:showPercent val="1"/>
            </c:dLbl>
            <c:dLbl>
              <c:idx val="8"/>
              <c:layout>
                <c:manualLayout>
                  <c:x val="4.1143580200642292E-3"/>
                  <c:y val="5.9823800241531639E-4"/>
                </c:manualLayout>
              </c:layout>
              <c:showPercent val="1"/>
            </c:dLbl>
            <c:dLbl>
              <c:idx val="9"/>
              <c:layout>
                <c:manualLayout>
                  <c:x val="1.2652090725019967E-2"/>
                  <c:y val="-1.9650414023261488E-2"/>
                </c:manualLayout>
              </c:layout>
              <c:showPercent val="1"/>
            </c:dLbl>
            <c:dLbl>
              <c:idx val="10"/>
              <c:layout>
                <c:manualLayout>
                  <c:x val="2.5628277428780294E-2"/>
                  <c:y val="-1.3365398072652822E-2"/>
                </c:manualLayout>
              </c:layout>
              <c:showPercent val="1"/>
            </c:dLbl>
            <c:dLbl>
              <c:idx val="11"/>
              <c:layout>
                <c:manualLayout>
                  <c:x val="4.8232278254864452E-2"/>
                  <c:y val="-8.965634410029481E-3"/>
                </c:manualLayout>
              </c:layout>
              <c:showPercent val="1"/>
            </c:dLbl>
            <c:dLbl>
              <c:idx val="12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  <c:showLeaderLines val="1"/>
            <c:leaderLines>
              <c:spPr>
                <a:ln w="25400"/>
              </c:spPr>
            </c:leaderLines>
          </c:dLbls>
          <c:cat>
            <c:strRef>
              <c:f>Лист1!$A$2:$A$14</c:f>
              <c:strCache>
                <c:ptCount val="13"/>
                <c:pt idx="0">
                  <c:v>Болезни системы кровообращения - 47 041</c:v>
                </c:pt>
                <c:pt idx="1">
                  <c:v>Болезни органов дыхания - 43 868</c:v>
                </c:pt>
                <c:pt idx="2">
                  <c:v>Болезни мочеполовой системы - 14 296</c:v>
                </c:pt>
                <c:pt idx="3">
                  <c:v>Болезни костно-мышечной системы - 20 795</c:v>
                </c:pt>
                <c:pt idx="4">
                  <c:v>Болезни органов пищеварения - 14 839</c:v>
                </c:pt>
                <c:pt idx="5">
                  <c:v>Болезни глаза - 14 647</c:v>
                </c:pt>
                <c:pt idx="6">
                  <c:v>Болезни эндокринной системы - 12 388</c:v>
                </c:pt>
                <c:pt idx="7">
                  <c:v>Травмы - 9 278</c:v>
                </c:pt>
                <c:pt idx="8">
                  <c:v>Новообразования - 2 448</c:v>
                </c:pt>
                <c:pt idx="9">
                  <c:v>Болезни уха  и сосцевидного отростка - 4 602</c:v>
                </c:pt>
                <c:pt idx="10">
                  <c:v>Болезни кожи и подкожной клетчатки - 2 252</c:v>
                </c:pt>
                <c:pt idx="11">
                  <c:v>Болезни нервной системы - 2 220</c:v>
                </c:pt>
                <c:pt idx="12">
                  <c:v>Инфекционные - 1 079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47041</c:v>
                </c:pt>
                <c:pt idx="1">
                  <c:v>43868</c:v>
                </c:pt>
                <c:pt idx="2">
                  <c:v>14296</c:v>
                </c:pt>
                <c:pt idx="3">
                  <c:v>20795</c:v>
                </c:pt>
                <c:pt idx="4">
                  <c:v>14839</c:v>
                </c:pt>
                <c:pt idx="5">
                  <c:v>14647</c:v>
                </c:pt>
                <c:pt idx="6">
                  <c:v>12388</c:v>
                </c:pt>
                <c:pt idx="7">
                  <c:v>9278</c:v>
                </c:pt>
                <c:pt idx="8">
                  <c:v>2448</c:v>
                </c:pt>
                <c:pt idx="9">
                  <c:v>4602</c:v>
                </c:pt>
                <c:pt idx="10">
                  <c:v>2252</c:v>
                </c:pt>
                <c:pt idx="11">
                  <c:v>2220</c:v>
                </c:pt>
                <c:pt idx="12">
                  <c:v>1079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296553284066956"/>
          <c:y val="1.5745003801886372E-4"/>
          <c:w val="0.4703446715933044"/>
          <c:h val="0.99884103786447986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8098736109886684E-2"/>
          <c:y val="0.22319516177789034"/>
          <c:w val="0.60647183138378891"/>
          <c:h val="0.717626982014918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</a:ln>
          </c:spPr>
          <c:explosion val="25"/>
          <c:dPt>
            <c:idx val="0"/>
            <c:explosion val="12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</a:ln>
            </c:spPr>
          </c:dPt>
          <c:dPt>
            <c:idx val="1"/>
            <c:explosion val="0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cat>
            <c:strRef>
              <c:f>Лист1!$A$2:$A$3</c:f>
              <c:strCache>
                <c:ptCount val="2"/>
                <c:pt idx="0">
                  <c:v>Водительские справки</c:v>
                </c:pt>
                <c:pt idx="1">
                  <c:v>Оружие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1107</c:v>
                </c:pt>
                <c:pt idx="1">
                  <c:v>633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92119567219919"/>
          <c:y val="0.10737469738504507"/>
          <c:w val="0.54495752688362809"/>
          <c:h val="0.16496035324240466"/>
        </c:manualLayout>
      </c:layout>
      <c:txPr>
        <a:bodyPr/>
        <a:lstStyle/>
        <a:p>
          <a:pPr>
            <a:defRPr sz="14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971600774900844E-2"/>
          <c:y val="0.18033056492064792"/>
          <c:w val="0.50291519681590713"/>
          <c:h val="0.67126832642439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</c:v>
                </c:pt>
              </c:strCache>
            </c:strRef>
          </c:tx>
          <c:spPr>
            <a:ln>
              <a:solidFill>
                <a:srgbClr val="40BBB2"/>
              </a:solidFill>
              <a:prstDash val="dash"/>
            </a:ln>
          </c:spPr>
          <c:explosion val="27"/>
          <c:dPt>
            <c:idx val="0"/>
            <c:explosion val="12"/>
            <c:spPr>
              <a:pattFill prst="wdUpDiag">
                <a:fgClr>
                  <a:schemeClr val="bg1"/>
                </a:fgClr>
                <a:bgClr>
                  <a:srgbClr val="297973"/>
                </a:bgClr>
              </a:pattFill>
              <a:ln>
                <a:noFill/>
                <a:prstDash val="dash"/>
              </a:ln>
            </c:spPr>
          </c:dPt>
          <c:dPt>
            <c:idx val="1"/>
            <c:explosion val="17"/>
            <c:spPr>
              <a:solidFill>
                <a:srgbClr val="E74C3C"/>
              </a:solidFill>
              <a:ln w="25400">
                <a:noFill/>
                <a:prstDash val="solid"/>
              </a:ln>
            </c:spPr>
          </c:dPt>
          <c:dPt>
            <c:idx val="2"/>
            <c:explosion val="16"/>
            <c:spPr>
              <a:solidFill>
                <a:srgbClr val="297973"/>
              </a:solidFill>
              <a:ln>
                <a:noFill/>
                <a:prstDash val="dash"/>
              </a:ln>
            </c:spPr>
          </c:dPt>
          <c:cat>
            <c:strRef>
              <c:f>Лист1!$A$2:$A$4</c:f>
              <c:strCache>
                <c:ptCount val="3"/>
                <c:pt idx="0">
                  <c:v>Удовлетворен</c:v>
                </c:pt>
                <c:pt idx="1">
                  <c:v>Скорее удовлетворен</c:v>
                </c:pt>
                <c:pt idx="2">
                  <c:v>Не удовлетворен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</c:v>
                </c:pt>
                <c:pt idx="1">
                  <c:v>17</c:v>
                </c:pt>
                <c:pt idx="2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995298585054936"/>
          <c:y val="0.31341131140393008"/>
          <c:w val="0.49201095747226187"/>
          <c:h val="0.22794402942606756"/>
        </c:manualLayout>
      </c:layout>
      <c:txPr>
        <a:bodyPr/>
        <a:lstStyle/>
        <a:p>
          <a:pPr>
            <a:defRPr sz="1200" b="1"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4B37-D9AB-4BEE-9B58-54BC90995ECF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F89F-3809-4613-92DF-F985782A0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43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E59C-D5F8-4683-B370-F3455A8265D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44E8-2B14-412A-8B79-57832A5D6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8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2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3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4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9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11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18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36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82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61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1043608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1"/>
          </p:nvPr>
        </p:nvSpPr>
        <p:spPr>
          <a:xfrm>
            <a:off x="2627784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2"/>
          </p:nvPr>
        </p:nvSpPr>
        <p:spPr>
          <a:xfrm>
            <a:off x="1043608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/>
          </p:nvPr>
        </p:nvSpPr>
        <p:spPr>
          <a:xfrm>
            <a:off x="2627784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4"/>
          </p:nvPr>
        </p:nvSpPr>
        <p:spPr>
          <a:xfrm>
            <a:off x="4211960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/>
          </p:nvPr>
        </p:nvSpPr>
        <p:spPr>
          <a:xfrm>
            <a:off x="5796136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6"/>
          </p:nvPr>
        </p:nvSpPr>
        <p:spPr>
          <a:xfrm>
            <a:off x="4211960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7"/>
          </p:nvPr>
        </p:nvSpPr>
        <p:spPr>
          <a:xfrm>
            <a:off x="5796136" y="1628800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4" name="Рисунок 15"/>
          <p:cNvSpPr>
            <a:spLocks noGrp="1"/>
          </p:cNvSpPr>
          <p:nvPr>
            <p:ph type="pic" sz="quarter" idx="18"/>
          </p:nvPr>
        </p:nvSpPr>
        <p:spPr>
          <a:xfrm>
            <a:off x="1043608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5" name="Рисунок 15"/>
          <p:cNvSpPr>
            <a:spLocks noGrp="1"/>
          </p:cNvSpPr>
          <p:nvPr>
            <p:ph type="pic" sz="quarter" idx="19"/>
          </p:nvPr>
        </p:nvSpPr>
        <p:spPr>
          <a:xfrm>
            <a:off x="2627784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6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043608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37" name="Рисунок 15"/>
          <p:cNvSpPr>
            <a:spLocks noGrp="1"/>
          </p:cNvSpPr>
          <p:nvPr>
            <p:ph type="pic" sz="quarter" idx="21"/>
          </p:nvPr>
        </p:nvSpPr>
        <p:spPr>
          <a:xfrm>
            <a:off x="2627784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8" name="Рисунок 15"/>
          <p:cNvSpPr>
            <a:spLocks noGrp="1"/>
          </p:cNvSpPr>
          <p:nvPr>
            <p:ph type="pic" sz="quarter" idx="22"/>
          </p:nvPr>
        </p:nvSpPr>
        <p:spPr>
          <a:xfrm>
            <a:off x="4211960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5796136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24"/>
          </p:nvPr>
        </p:nvSpPr>
        <p:spPr>
          <a:xfrm>
            <a:off x="4211960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1" name="Рисунок 15"/>
          <p:cNvSpPr>
            <a:spLocks noGrp="1"/>
          </p:cNvSpPr>
          <p:nvPr>
            <p:ph type="pic" sz="quarter" idx="25"/>
          </p:nvPr>
        </p:nvSpPr>
        <p:spPr>
          <a:xfrm>
            <a:off x="5796136" y="508518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26"/>
          </p:nvPr>
        </p:nvSpPr>
        <p:spPr>
          <a:xfrm>
            <a:off x="1043607" y="2852936"/>
            <a:ext cx="6336705" cy="10081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92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96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1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11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60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04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99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26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7B5F-C7BE-4CFC-93D5-CEAEAD4B638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8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hart" Target="../charts/chart7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-36512" y="3862405"/>
            <a:ext cx="9234260" cy="2995595"/>
          </a:xfrm>
          <a:prstGeom prst="rect">
            <a:avLst/>
          </a:prstGeom>
          <a:solidFill>
            <a:srgbClr val="297973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051" name="Text Box 31"/>
          <p:cNvSpPr txBox="1">
            <a:spLocks/>
          </p:cNvSpPr>
          <p:nvPr/>
        </p:nvSpPr>
        <p:spPr bwMode="auto">
          <a:xfrm>
            <a:off x="307053" y="1312892"/>
            <a:ext cx="8474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4D4D4D"/>
                </a:solidFill>
                <a:latin typeface="Arial" charset="0"/>
              </a:rPr>
              <a:t>Отчет главного врача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4D4D4D"/>
                </a:solidFill>
                <a:latin typeface="Arial" charset="0"/>
              </a:rPr>
              <a:t>ГБУЗ г. Москвы ГП № 170 ДЗМ</a:t>
            </a:r>
            <a:endParaRPr lang="de-DE" altLang="ru-RU" sz="3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052" name="Text Box 32"/>
          <p:cNvSpPr txBox="1">
            <a:spLocks/>
          </p:cNvSpPr>
          <p:nvPr/>
        </p:nvSpPr>
        <p:spPr bwMode="auto">
          <a:xfrm>
            <a:off x="414301" y="3142129"/>
            <a:ext cx="85563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Полуниной Ирины Станиславовны</a:t>
            </a:r>
            <a:endParaRPr lang="ru-RU" altLang="ru-RU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3" name="Text Box 29"/>
          <p:cNvSpPr txBox="1">
            <a:spLocks/>
          </p:cNvSpPr>
          <p:nvPr/>
        </p:nvSpPr>
        <p:spPr bwMode="auto">
          <a:xfrm>
            <a:off x="651849" y="4797152"/>
            <a:ext cx="79222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 работе поликлиники в 2018 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 задачах на 2019 год</a:t>
            </a:r>
            <a:endParaRPr lang="ru-RU" alt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Line 94"/>
          <p:cNvSpPr>
            <a:spLocks noChangeShapeType="1"/>
          </p:cNvSpPr>
          <p:nvPr/>
        </p:nvSpPr>
        <p:spPr bwMode="auto">
          <a:xfrm>
            <a:off x="-52155" y="2852936"/>
            <a:ext cx="9192482" cy="0"/>
          </a:xfrm>
          <a:prstGeom prst="line">
            <a:avLst/>
          </a:prstGeom>
          <a:noFill/>
          <a:ln w="28575">
            <a:solidFill>
              <a:srgbClr val="29797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8" name="Рисунок 7" descr="dz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7056" y="56157"/>
            <a:ext cx="539440" cy="63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48264" y="44624"/>
            <a:ext cx="15121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здравоохранения города Москвы</a:t>
            </a:r>
            <a:endParaRPr lang="en-US" altLang="ru-RU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6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644016" y="-25018"/>
            <a:ext cx="4533385" cy="3598034"/>
          </a:xfrm>
          <a:prstGeom prst="rect">
            <a:avLst/>
          </a:prstGeom>
          <a:solidFill>
            <a:srgbClr val="34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44016" y="-27384"/>
            <a:ext cx="4536496" cy="3600399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73016"/>
            <a:ext cx="4512734" cy="3284984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1143004" y="3356988"/>
            <a:ext cx="6858000" cy="14402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-36513" y="3573015"/>
            <a:ext cx="9213914" cy="119701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004535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НАЛИЧИЕ СОБСТВЕННЫХ МАНИПУЛЯЦИОННЫХ У ВРАЧЕЙ ОБЩЕЙ ПРАКТИКИ ДЛЯ УДОБСТВА ПАЦИЕНТОВ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G_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760" y="3692717"/>
            <a:ext cx="4520595" cy="31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1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760" y="0"/>
            <a:ext cx="4552494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IMG_28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16" y="3692717"/>
            <a:ext cx="4499984" cy="31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0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36513" y="5765644"/>
            <a:ext cx="5534075" cy="111974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497563" y="-27386"/>
            <a:ext cx="3627844" cy="688538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-36512" y="-27385"/>
            <a:ext cx="5544616" cy="1025861"/>
          </a:xfrm>
          <a:prstGeom prst="rect">
            <a:avLst/>
          </a:prstGeom>
          <a:solidFill>
            <a:srgbClr val="34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08104" y="-27384"/>
            <a:ext cx="3647178" cy="1025861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08104" y="-27384"/>
            <a:ext cx="3647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ДОСТИГНУТЫЕ РЕЗУЛЬТАТЫ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ХОДЕ РЕАЛИЗАЦИИ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ПРОГРАММЫ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434708" y="3285260"/>
            <a:ext cx="4695886" cy="122318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8104" y="0"/>
            <a:ext cx="0" cy="6885384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36512" y="2184246"/>
            <a:ext cx="28803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ОТБОРА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МУЖЧИНЫ ОТ 55 ЛЕТ И СТАРШЕ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ЖЕНЩИНЫ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55 ЛЕТ И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3 И БОЛЕЕ ХРОНИЧЕСКИХ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ЗАБОЛЕВАНИЙ ИЗ УТВЕРЖДЕННОГО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ПЕРЕЧНЯ</a:t>
            </a:r>
          </a:p>
          <a:p>
            <a:pPr algn="ctr"/>
            <a:endPara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2398" y="1052736"/>
            <a:ext cx="1080000" cy="1078670"/>
          </a:xfrm>
          <a:prstGeom prst="ellipse">
            <a:avLst/>
          </a:prstGeom>
          <a:noFill/>
          <a:ln w="31750">
            <a:solidFill>
              <a:srgbClr val="297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94091" y="2236584"/>
            <a:ext cx="271401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ИНДИВИДУАЛЬНЫЙ ПОДХОД</a:t>
            </a:r>
            <a:r>
              <a:rPr lang="ru-RU" alt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ru-RU" alt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ПЕРВИЧНЫЙ ПРИЕМ ДО 40 МИНУТ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ПОВТОРНЫЙ ПРИЕМ ДО 20 МИНУТ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41672" y="1052736"/>
            <a:ext cx="1080000" cy="1080000"/>
          </a:xfrm>
          <a:prstGeom prst="ellipse">
            <a:avLst/>
          </a:prstGeom>
          <a:noFill/>
          <a:ln w="31750">
            <a:solidFill>
              <a:srgbClr val="297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-252536" y="4725144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ПРИСТАЛЬНОЕ ВНИМАНИЕ ПАЦИЕНТАМ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1 ВРАЧА ПРИХОДИТСЯ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450 до 500 ПАЦИЕНТОВ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1632" y="3645024"/>
            <a:ext cx="1062056" cy="1078670"/>
          </a:xfrm>
          <a:prstGeom prst="ellipse">
            <a:avLst/>
          </a:prstGeom>
          <a:noFill/>
          <a:ln w="31750">
            <a:solidFill>
              <a:srgbClr val="297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1158" name="Прямоугольник 561157"/>
          <p:cNvSpPr/>
          <p:nvPr/>
        </p:nvSpPr>
        <p:spPr>
          <a:xfrm>
            <a:off x="0" y="5682952"/>
            <a:ext cx="5508104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36512" y="3472408"/>
            <a:ext cx="5544616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563888" y="3645024"/>
            <a:ext cx="1062056" cy="1078670"/>
          </a:xfrm>
          <a:prstGeom prst="ellipse">
            <a:avLst/>
          </a:prstGeom>
          <a:noFill/>
          <a:ln w="31750">
            <a:solidFill>
              <a:srgbClr val="297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627784" y="4725144"/>
            <a:ext cx="30243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ПАЦИЕНТЫ НАХОДИТСЯ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СВЯЗИ С ВРАЧОМ ПО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МОБИЛЬНОМУ ТЕЛЕФОНУ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5978405"/>
            <a:ext cx="512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2018 ГОДУ НАБРАННЫЙ РЕГИСТР ПАЦИЕНТОВ</a:t>
            </a:r>
          </a:p>
          <a:p>
            <a:pPr algn="ctr"/>
            <a:r>
              <a:rPr lang="ru-RU" b="1" dirty="0" smtClean="0"/>
              <a:t>СОСТАВЛЯЕТ 3 528 ЧЕЛОВЕК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-27384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ПРОГРАММА ВЕДЕНИЯ ПАЦИЕНТОВ СТАРШИХ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ВОЗРАСТНЫХ ГРУПП С МНОЖЕСТВЕННЫМИ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ХРОНИЧЕСКИМИ ЗАБОЛЕВАНИЯМИ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old-man-walking-with-a-crut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0000"/>
            <a:ext cx="944141" cy="9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earch-magnifi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751405" cy="7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three-use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672" y="3861128"/>
            <a:ext cx="647992" cy="6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vintage-cellphone-with-anten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25156"/>
            <a:ext cx="783964" cy="7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624676" y="1919734"/>
            <a:ext cx="34118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артериального давления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холестерина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гликированного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гемоглобина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24128" y="1188041"/>
            <a:ext cx="3096344" cy="584775"/>
            <a:chOff x="5724128" y="1124744"/>
            <a:chExt cx="3096344" cy="584775"/>
          </a:xfrm>
        </p:grpSpPr>
        <p:sp>
          <p:nvSpPr>
            <p:cNvPr id="64" name="TextBox 63"/>
            <p:cNvSpPr txBox="1"/>
            <p:nvPr/>
          </p:nvSpPr>
          <p:spPr>
            <a:xfrm>
              <a:off x="5755432" y="1124744"/>
              <a:ext cx="30650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Достижение пациентами целевых уровней</a:t>
              </a:r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altLang="ko-K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5724128" y="1268776"/>
              <a:ext cx="144000" cy="144000"/>
            </a:xfrm>
            <a:prstGeom prst="ellipse">
              <a:avLst/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652120" y="3246075"/>
            <a:ext cx="3065040" cy="830997"/>
            <a:chOff x="5652120" y="1124744"/>
            <a:chExt cx="3065040" cy="830997"/>
          </a:xfrm>
        </p:grpSpPr>
        <p:sp>
          <p:nvSpPr>
            <p:cNvPr id="71" name="TextBox 70"/>
            <p:cNvSpPr txBox="1"/>
            <p:nvPr/>
          </p:nvSpPr>
          <p:spPr>
            <a:xfrm>
              <a:off x="5652120" y="1124744"/>
              <a:ext cx="30650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>
                  <a:latin typeface="Arial" pitchFamily="34" charset="0"/>
                  <a:cs typeface="Arial" pitchFamily="34" charset="0"/>
                </a:rPr>
                <a:t>Снижение количества</a:t>
              </a:r>
            </a:p>
            <a:p>
              <a:pPr algn="ctr">
                <a:defRPr/>
              </a:pPr>
              <a:r>
                <a:rPr lang="ru-RU" altLang="ko-KR" sz="1600" b="1" dirty="0">
                  <a:latin typeface="Arial" pitchFamily="34" charset="0"/>
                  <a:cs typeface="Arial" pitchFamily="34" charset="0"/>
                </a:rPr>
                <a:t>вызовов врача</a:t>
              </a:r>
            </a:p>
            <a:p>
              <a:pPr algn="ctr">
                <a:defRPr/>
              </a:pPr>
              <a:r>
                <a:rPr lang="ru-RU" altLang="ko-KR" sz="1600" b="1" dirty="0">
                  <a:latin typeface="Arial" pitchFamily="34" charset="0"/>
                  <a:cs typeface="Arial" pitchFamily="34" charset="0"/>
                </a:rPr>
                <a:t>«на дом</a:t>
              </a: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»</a:t>
              </a:r>
              <a:endParaRPr lang="en-US" altLang="ko-K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5724128" y="1268776"/>
              <a:ext cx="144000" cy="144000"/>
            </a:xfrm>
            <a:prstGeom prst="ellipse">
              <a:avLst/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652120" y="4428401"/>
            <a:ext cx="3065040" cy="584775"/>
            <a:chOff x="5652120" y="1124744"/>
            <a:chExt cx="3065040" cy="584775"/>
          </a:xfrm>
        </p:grpSpPr>
        <p:sp>
          <p:nvSpPr>
            <p:cNvPr id="80" name="TextBox 79"/>
            <p:cNvSpPr txBox="1"/>
            <p:nvPr/>
          </p:nvSpPr>
          <p:spPr>
            <a:xfrm>
              <a:off x="5652120" y="1124744"/>
              <a:ext cx="30650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Снижение количества</a:t>
              </a:r>
            </a:p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госпитализаций</a:t>
              </a:r>
              <a:endParaRPr lang="en-US" altLang="ko-K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5724128" y="1268776"/>
              <a:ext cx="144000" cy="144000"/>
            </a:xfrm>
            <a:prstGeom prst="ellipse">
              <a:avLst/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652120" y="5550331"/>
            <a:ext cx="3065040" cy="830997"/>
            <a:chOff x="5652120" y="1124744"/>
            <a:chExt cx="3065040" cy="830997"/>
          </a:xfrm>
        </p:grpSpPr>
        <p:sp>
          <p:nvSpPr>
            <p:cNvPr id="86" name="TextBox 85"/>
            <p:cNvSpPr txBox="1"/>
            <p:nvPr/>
          </p:nvSpPr>
          <p:spPr>
            <a:xfrm>
              <a:off x="5652120" y="1124744"/>
              <a:ext cx="30650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Повышение уровня</a:t>
              </a:r>
            </a:p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удовлетворенности</a:t>
              </a:r>
            </a:p>
            <a:p>
              <a:pPr algn="ctr">
                <a:defRPr/>
              </a:pPr>
              <a:r>
                <a:rPr lang="ru-RU" altLang="ko-KR" sz="1600" b="1" dirty="0" smtClean="0">
                  <a:latin typeface="Arial" pitchFamily="34" charset="0"/>
                  <a:cs typeface="Arial" pitchFamily="34" charset="0"/>
                </a:rPr>
                <a:t>пациентов</a:t>
              </a:r>
              <a:endParaRPr lang="en-US" altLang="ko-K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5724128" y="1268776"/>
              <a:ext cx="144000" cy="144000"/>
            </a:xfrm>
            <a:prstGeom prst="ellipse">
              <a:avLst/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85623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07504" y="0"/>
            <a:ext cx="4536496" cy="48958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6504" y="-11082"/>
            <a:ext cx="4536496" cy="48775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2335" y="3573016"/>
            <a:ext cx="4536496" cy="478802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5757" y="3526261"/>
            <a:ext cx="4536496" cy="525555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IMAG0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11" y="476672"/>
            <a:ext cx="44999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6200000">
            <a:off x="1142911" y="3356900"/>
            <a:ext cx="6858181" cy="144017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2002" y="53577"/>
            <a:ext cx="280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ГП № 170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– 870 ЧЕЛОВЕКА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33315" y="43654"/>
            <a:ext cx="279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ФИЛИАЛ 1 – 898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6787" y="3627750"/>
            <a:ext cx="279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ФИЛИАЛ 2 – 885 ЧЕЛОВЕК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635732"/>
            <a:ext cx="279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ФИЛИАЛ 3 – 875 ЧЕЛОВЕК</a:t>
            </a:r>
          </a:p>
        </p:txBody>
      </p:sp>
      <p:pic>
        <p:nvPicPr>
          <p:cNvPr id="1026" name="Picture 2" descr="C:\Users\user\Desktop\IMG_20170209_142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11" y="4051817"/>
            <a:ext cx="4499989" cy="28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P70209-152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4499992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20170209_154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51818"/>
            <a:ext cx="4499992" cy="28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0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644016" y="-25018"/>
            <a:ext cx="4533385" cy="3598034"/>
          </a:xfrm>
          <a:prstGeom prst="rect">
            <a:avLst/>
          </a:prstGeom>
          <a:solidFill>
            <a:srgbClr val="34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44016" y="-27384"/>
            <a:ext cx="4536496" cy="3600399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73016"/>
            <a:ext cx="4512734" cy="3284984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836712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ОБЕСПЕЧЕНА ДОСТУПНОСТЬ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МЕДИЦИНСКИХ УСЛУГ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ИНВАЛИДАМ-КОЛЯСОЧНИКАМ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ЛЮДЯМ С ПРОБЛЕМАМИ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ОПОРНО-ДВИГАТЕЛЬНОГО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АППАРАТА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:\Users\user\Desktop\Фото для презентации по инвалидам\IMAG0634-4 ка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734" y="3573016"/>
            <a:ext cx="466466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70112_114217_resize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7"/>
            <a:ext cx="464401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1143004" y="3356988"/>
            <a:ext cx="6858000" cy="14402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-36513" y="3573015"/>
            <a:ext cx="9213914" cy="119701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20170112_115837_resize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5018"/>
            <a:ext cx="4512735" cy="35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7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644016" y="-25018"/>
            <a:ext cx="4533385" cy="3598034"/>
          </a:xfrm>
          <a:prstGeom prst="rect">
            <a:avLst/>
          </a:prstGeom>
          <a:solidFill>
            <a:srgbClr val="34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44016" y="-25017"/>
            <a:ext cx="4536496" cy="3598032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73016"/>
            <a:ext cx="4512734" cy="3284984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37698" y="620688"/>
            <a:ext cx="4542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ПРОВЕДЕНО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18 476 МАММОГРАФИЙ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5 072 УЗИ МОЛОЧНЫХ ЖЕЛЕЗ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ВЫЯВЛЕНО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79 РАКОВ МОЛОЧНЫХ ЖЕЛЕЗ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148 УЗЛОВЫХ ОБРАЗОВАНИЯ</a:t>
            </a:r>
          </a:p>
          <a:p>
            <a:pPr algn="ctr"/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1143004" y="3356988"/>
            <a:ext cx="6858000" cy="14402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-36513" y="3573015"/>
            <a:ext cx="9213914" cy="119701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6514" y="3692718"/>
            <a:ext cx="4536496" cy="3165282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96552" y="4409817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ОТПРАВЛЕНО НА ГИСТОЛОГИЮ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67 БИОПТАТОВ МОЛОЧНЫХ ЖЕЛЕЗ</a:t>
            </a:r>
          </a:p>
          <a:p>
            <a:pPr algn="ctr"/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ВЫЯВЛЕНО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50 ЗЛОКАЧЕСТВЕННЫХ НОВООБРАЗОВАНИЯ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DSC_528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04" y="-25018"/>
            <a:ext cx="4510386" cy="359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SC_526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698" y="3692718"/>
            <a:ext cx="4542814" cy="3165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14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644016" y="-25018"/>
            <a:ext cx="4533385" cy="3598034"/>
          </a:xfrm>
          <a:prstGeom prst="rect">
            <a:avLst/>
          </a:prstGeom>
          <a:solidFill>
            <a:srgbClr val="34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44016" y="-25017"/>
            <a:ext cx="4536496" cy="3598032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73016"/>
            <a:ext cx="4512734" cy="3284984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1281534"/>
            <a:ext cx="4329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ПОБЕДА В НОМИНАЦИИ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«ЛУЧШЕЕ ОТДЕЛЕНИЕ В ПРОЕКТЕ СКРИНИНГА НДКТ»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1143004" y="3356988"/>
            <a:ext cx="6858000" cy="14402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-36513" y="3573015"/>
            <a:ext cx="9213914" cy="119701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6514" y="3692718"/>
            <a:ext cx="4536496" cy="3165282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68560" y="4574158"/>
            <a:ext cx="52565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2018 ГОДУ ПРОВЕДЕННО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490 ИССЛЕДОВАНИЙ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ВЫЯВЛЕНО 6 ЗАБОЛЕВАНИЙ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G-20190115-WA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3"/>
          <a:stretch/>
        </p:blipFill>
        <p:spPr bwMode="auto">
          <a:xfrm>
            <a:off x="4631492" y="3692717"/>
            <a:ext cx="4512508" cy="31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-20190115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0" y="-1"/>
            <a:ext cx="4536496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99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" y="4008974"/>
            <a:ext cx="4644009" cy="429746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9425" y="802035"/>
            <a:ext cx="4454575" cy="439422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6512" y="792088"/>
            <a:ext cx="4616528" cy="43778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08000" y="3967009"/>
            <a:ext cx="4436001" cy="471709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625232" y="3756656"/>
            <a:ext cx="6056129" cy="14656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31928" y="850122"/>
            <a:ext cx="112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ГП № 170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5969" y="841216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ФИЛИАЛ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26233" y="405810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ФИЛИАЛ 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3591" y="4065264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ФИЛИАЛ 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36512" y="0"/>
            <a:ext cx="9180511" cy="80187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1" y="4462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ИНФОРМАЦИОННО-СПРАВОЧНЫЙ ОТДЕЛ В КАЖДОМ ЗДАНИИ АМБУЛАТОРНОГО ЦЕНТРА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ГП170 входная груп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10548"/>
            <a:ext cx="4616528" cy="27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 филиал входная групп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577" y="1241457"/>
            <a:ext cx="4417422" cy="27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 филиал входная групп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27432"/>
            <a:ext cx="4580015" cy="24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Sekretar-1\обмен2\Фтографии для отчета\ф3\Новая папка\входная группа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236" y="4438718"/>
            <a:ext cx="4422764" cy="244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15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6512" y="0"/>
            <a:ext cx="9180511" cy="80187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1" y="4462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ПОБЕДА В КОНКУРСЕ ПО МАРШРУТИЗАЦИИ СРЕДИ ПОЛИКЛИНИК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IMG-20190115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01870"/>
            <a:ext cx="9143999" cy="60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9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6093296"/>
            <a:ext cx="5406398" cy="764704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436096" y="0"/>
            <a:ext cx="3699852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06398" y="-27383"/>
            <a:ext cx="3737602" cy="1130423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08104" y="-27384"/>
            <a:ext cx="3647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РЕЗУЛЬТАТЫ АНКЕТИРОВАНИЯ НАСЕЛЕНИЯ ПО ПЛАТНЫМ УСЛУГАМ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420687" y="3454150"/>
            <a:ext cx="4846242" cy="144015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36096" y="0"/>
            <a:ext cx="0" cy="6885384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158" name="Прямоугольник 561157"/>
          <p:cNvSpPr/>
          <p:nvPr/>
        </p:nvSpPr>
        <p:spPr>
          <a:xfrm>
            <a:off x="0" y="5949280"/>
            <a:ext cx="5472100" cy="122310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-36512" y="980728"/>
            <a:ext cx="5472608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xmlns="" val="1280194364"/>
              </p:ext>
            </p:extLst>
          </p:nvPr>
        </p:nvGraphicFramePr>
        <p:xfrm>
          <a:off x="5472099" y="3717032"/>
          <a:ext cx="366384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2282587330"/>
              </p:ext>
            </p:extLst>
          </p:nvPr>
        </p:nvGraphicFramePr>
        <p:xfrm>
          <a:off x="5292081" y="850942"/>
          <a:ext cx="3863204" cy="289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156176" y="1028099"/>
            <a:ext cx="1062699" cy="502367"/>
            <a:chOff x="6444208" y="1121593"/>
            <a:chExt cx="2864667" cy="502367"/>
          </a:xfrm>
        </p:grpSpPr>
        <p:sp>
          <p:nvSpPr>
            <p:cNvPr id="5" name="TextBox 4"/>
            <p:cNvSpPr txBox="1"/>
            <p:nvPr/>
          </p:nvSpPr>
          <p:spPr>
            <a:xfrm>
              <a:off x="7220642" y="1121593"/>
              <a:ext cx="2088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  <a:r>
                <a:rPr lang="ru-RU" sz="1600" b="1" dirty="0" smtClean="0"/>
                <a:t>7%</a:t>
              </a:r>
              <a:endParaRPr lang="ru-RU" sz="1600" b="1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444208" y="1448856"/>
              <a:ext cx="288032" cy="175104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732240" y="1451932"/>
              <a:ext cx="172819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804248" y="3201443"/>
            <a:ext cx="817754" cy="338554"/>
            <a:chOff x="6228184" y="1468411"/>
            <a:chExt cx="2780363" cy="338554"/>
          </a:xfrm>
        </p:grpSpPr>
        <p:sp>
          <p:nvSpPr>
            <p:cNvPr id="59" name="TextBox 58"/>
            <p:cNvSpPr txBox="1"/>
            <p:nvPr/>
          </p:nvSpPr>
          <p:spPr>
            <a:xfrm>
              <a:off x="6650287" y="1468411"/>
              <a:ext cx="2358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72%</a:t>
              </a:r>
              <a:endParaRPr lang="ru-RU" sz="1600" b="1" dirty="0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228184" y="1492636"/>
              <a:ext cx="180020" cy="31432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408204" y="1806965"/>
              <a:ext cx="198022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7255544" y="6315402"/>
            <a:ext cx="99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57,2%</a:t>
            </a:r>
            <a:endParaRPr lang="ru-RU" sz="1600" b="1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331693" y="6669360"/>
            <a:ext cx="76869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067850" y="6365459"/>
            <a:ext cx="263843" cy="30390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71752" y="5250686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42,8%</a:t>
            </a:r>
            <a:endParaRPr lang="ru-RU" sz="1600" b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427092" y="5589240"/>
            <a:ext cx="110534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372200" y="5235273"/>
            <a:ext cx="1054892" cy="35396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863688" y="1448880"/>
            <a:ext cx="900000" cy="900000"/>
            <a:chOff x="732398" y="1196752"/>
            <a:chExt cx="1080000" cy="1078670"/>
          </a:xfrm>
        </p:grpSpPr>
        <p:sp>
          <p:nvSpPr>
            <p:cNvPr id="11" name="Овал 10"/>
            <p:cNvSpPr/>
            <p:nvPr/>
          </p:nvSpPr>
          <p:spPr>
            <a:xfrm>
              <a:off x="732398" y="1196752"/>
              <a:ext cx="1080000" cy="1078670"/>
            </a:xfrm>
            <a:prstGeom prst="ellipse">
              <a:avLst/>
            </a:prstGeom>
            <a:noFill/>
            <a:ln w="31750">
              <a:solidFill>
                <a:srgbClr val="297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3" descr="C:\Users\Gon4iy\Desktop\Иконки\money38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031" y="1340768"/>
              <a:ext cx="720080" cy="72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672000" y="1376872"/>
            <a:ext cx="900000" cy="900000"/>
            <a:chOff x="3635896" y="1196752"/>
            <a:chExt cx="1080000" cy="1078670"/>
          </a:xfrm>
        </p:grpSpPr>
        <p:pic>
          <p:nvPicPr>
            <p:cNvPr id="46" name="Picture 2" descr="C:\Users\user\Desktop\stat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340768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Овал 46"/>
            <p:cNvSpPr/>
            <p:nvPr/>
          </p:nvSpPr>
          <p:spPr>
            <a:xfrm>
              <a:off x="3635896" y="1196752"/>
              <a:ext cx="1080000" cy="1078670"/>
            </a:xfrm>
            <a:prstGeom prst="ellipse">
              <a:avLst/>
            </a:prstGeom>
            <a:noFill/>
            <a:ln w="31750">
              <a:solidFill>
                <a:srgbClr val="297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-180528" y="2629396"/>
            <a:ext cx="30243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СРЕДНИЙ ЧЕК НА 1 ПОСЕЩЕНИЕ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1 300.00 рублей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27784" y="2629396"/>
            <a:ext cx="30243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ДОСТУПНОСТИ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МЕДИЦИНСКОЙ ПОМОЩИ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-187122" y="188640"/>
            <a:ext cx="4651010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</a:t>
            </a: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платных услуг</a:t>
            </a:r>
            <a:endParaRPr lang="ru-RU" altLang="ru-RU" sz="2400" dirty="0">
              <a:solidFill>
                <a:srgbClr val="45E98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36512" y="3666728"/>
            <a:ext cx="5442910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585" y="6093296"/>
            <a:ext cx="299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/>
              <a:t>ВСЕГО ЗА 2018 ГОД</a:t>
            </a:r>
          </a:p>
          <a:p>
            <a:pPr algn="ctr"/>
            <a:r>
              <a:rPr lang="ru-RU" altLang="ru-RU" b="1" dirty="0" smtClean="0"/>
              <a:t>19 108 ПОСЕЩЕНИЙ ВРАЧЕЙ</a:t>
            </a:r>
            <a:endParaRPr lang="ru-RU" altLang="ru-RU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-108520" y="4941168"/>
            <a:ext cx="2952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2 786 ПРОФОСМОТРОВ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РАБОТНИКОВ, ПОДВЕРГАЮЩИХСЯ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ВОЗДЕЙСТВИЮ ВРЕДНЫХ И НЕБЛАГОПРИЯТНЫХ УСЛОВИЙ ТРУДА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63688" y="3933056"/>
            <a:ext cx="900000" cy="900000"/>
            <a:chOff x="940338" y="3626821"/>
            <a:chExt cx="1080000" cy="1078670"/>
          </a:xfrm>
        </p:grpSpPr>
        <p:pic>
          <p:nvPicPr>
            <p:cNvPr id="5122" name="Picture 2" descr="C:\Users\user\Desktop\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32" y="3759850"/>
              <a:ext cx="812612" cy="81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Овал 68"/>
            <p:cNvSpPr/>
            <p:nvPr/>
          </p:nvSpPr>
          <p:spPr>
            <a:xfrm>
              <a:off x="940338" y="3626821"/>
              <a:ext cx="1080000" cy="1078670"/>
            </a:xfrm>
            <a:prstGeom prst="ellipse">
              <a:avLst/>
            </a:prstGeom>
            <a:noFill/>
            <a:ln w="31750">
              <a:solidFill>
                <a:srgbClr val="297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 descr="C:\Users\user\Desktop\verification-of-delivery-list-clipboard-symb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575976" cy="5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Овал 69"/>
          <p:cNvSpPr/>
          <p:nvPr/>
        </p:nvSpPr>
        <p:spPr>
          <a:xfrm>
            <a:off x="3653888" y="3933056"/>
            <a:ext cx="900000" cy="900000"/>
          </a:xfrm>
          <a:prstGeom prst="ellipse">
            <a:avLst/>
          </a:prstGeom>
          <a:noFill/>
          <a:ln w="31750">
            <a:solidFill>
              <a:srgbClr val="297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627784" y="4941168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248 СПРАВОК НА ПРАВО УПРАВЛЕНИЯ ТРАНСПОРТЫМ СРЕДСТВОМ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ВЛАДЕНИЕМ ОРУЖИЕМ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6379718" y="1218184"/>
            <a:ext cx="1088234" cy="485490"/>
            <a:chOff x="6444208" y="1138470"/>
            <a:chExt cx="1783405" cy="485490"/>
          </a:xfrm>
        </p:grpSpPr>
        <p:sp>
          <p:nvSpPr>
            <p:cNvPr id="84" name="TextBox 83"/>
            <p:cNvSpPr txBox="1"/>
            <p:nvPr/>
          </p:nvSpPr>
          <p:spPr>
            <a:xfrm>
              <a:off x="7437690" y="1138470"/>
              <a:ext cx="715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1%</a:t>
              </a:r>
              <a:endParaRPr lang="ru-RU" sz="1600" b="1" dirty="0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6444208" y="1448856"/>
              <a:ext cx="288032" cy="175104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6732240" y="1445230"/>
              <a:ext cx="1495373" cy="670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Прямая соединительная линия 52"/>
          <p:cNvCxnSpPr/>
          <p:nvPr/>
        </p:nvCxnSpPr>
        <p:spPr>
          <a:xfrm flipH="1">
            <a:off x="5472100" y="3717032"/>
            <a:ext cx="3663848" cy="0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39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 rot="16200000">
            <a:off x="5799526" y="3513526"/>
            <a:ext cx="5213292" cy="147565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-187122" y="188640"/>
            <a:ext cx="6559322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</a:t>
            </a: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заработная плата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1"/>
          <p:cNvSpPr/>
          <p:nvPr/>
        </p:nvSpPr>
        <p:spPr bwMode="auto">
          <a:xfrm>
            <a:off x="0" y="1146230"/>
            <a:ext cx="9144000" cy="498479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 Box 13"/>
          <p:cNvSpPr txBox="1">
            <a:spLocks/>
          </p:cNvSpPr>
          <p:nvPr/>
        </p:nvSpPr>
        <p:spPr bwMode="auto">
          <a:xfrm>
            <a:off x="755576" y="1230876"/>
            <a:ext cx="2381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2015 год</a:t>
            </a:r>
            <a:endParaRPr lang="de-DE" altLang="ru-RU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/>
          </p:cNvSpPr>
          <p:nvPr/>
        </p:nvSpPr>
        <p:spPr bwMode="auto">
          <a:xfrm>
            <a:off x="2555776" y="1230876"/>
            <a:ext cx="1901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2016 год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Text Box 13"/>
          <p:cNvSpPr txBox="1">
            <a:spLocks/>
          </p:cNvSpPr>
          <p:nvPr/>
        </p:nvSpPr>
        <p:spPr bwMode="auto">
          <a:xfrm>
            <a:off x="4370964" y="1218238"/>
            <a:ext cx="149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2017 год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ext Box 13"/>
          <p:cNvSpPr txBox="1">
            <a:spLocks/>
          </p:cNvSpPr>
          <p:nvPr/>
        </p:nvSpPr>
        <p:spPr bwMode="auto">
          <a:xfrm>
            <a:off x="5955140" y="1217834"/>
            <a:ext cx="149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2018 год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3" name="Picture 4" descr="C:\Users\Gon4iy\Desktop\Иконки\surge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75" y="20103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7668344" y="1551215"/>
            <a:ext cx="0" cy="5306785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3"/>
          <p:cNvSpPr txBox="1">
            <a:spLocks/>
          </p:cNvSpPr>
          <p:nvPr/>
        </p:nvSpPr>
        <p:spPr bwMode="auto">
          <a:xfrm>
            <a:off x="7683332" y="1196752"/>
            <a:ext cx="149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+/-  (%)</a:t>
            </a:r>
            <a:endParaRPr lang="de-DE" alt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Rectangle 8"/>
          <p:cNvSpPr/>
          <p:nvPr/>
        </p:nvSpPr>
        <p:spPr bwMode="auto">
          <a:xfrm>
            <a:off x="1373083" y="2370366"/>
            <a:ext cx="1142982" cy="550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83 </a:t>
            </a:r>
            <a:r>
              <a:rPr lang="ru-RU" b="1" dirty="0" smtClean="0"/>
              <a:t>499,8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8"/>
          <p:cNvSpPr/>
          <p:nvPr/>
        </p:nvSpPr>
        <p:spPr bwMode="auto">
          <a:xfrm>
            <a:off x="2925480" y="2370366"/>
            <a:ext cx="1142982" cy="550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96 </a:t>
            </a:r>
            <a:r>
              <a:rPr lang="ru-RU" b="1" dirty="0" smtClean="0"/>
              <a:t>057,8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8"/>
          <p:cNvSpPr/>
          <p:nvPr/>
        </p:nvSpPr>
        <p:spPr bwMode="auto">
          <a:xfrm>
            <a:off x="4535893" y="2370366"/>
            <a:ext cx="1142982" cy="550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112 272,8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8"/>
          <p:cNvSpPr/>
          <p:nvPr/>
        </p:nvSpPr>
        <p:spPr bwMode="auto">
          <a:xfrm>
            <a:off x="6146307" y="2370366"/>
            <a:ext cx="1142982" cy="550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150 853,8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8"/>
          <p:cNvSpPr/>
          <p:nvPr/>
        </p:nvSpPr>
        <p:spPr bwMode="auto">
          <a:xfrm>
            <a:off x="1367123" y="3911570"/>
            <a:ext cx="1142982" cy="550862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51 </a:t>
            </a:r>
            <a:r>
              <a:rPr lang="ru-RU" b="1" dirty="0" smtClean="0"/>
              <a:t>449,9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8"/>
          <p:cNvSpPr/>
          <p:nvPr/>
        </p:nvSpPr>
        <p:spPr bwMode="auto">
          <a:xfrm>
            <a:off x="2919521" y="3911570"/>
            <a:ext cx="1142982" cy="550862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59 </a:t>
            </a:r>
            <a:r>
              <a:rPr lang="ru-RU" b="1" dirty="0" smtClean="0"/>
              <a:t>762,0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8"/>
          <p:cNvSpPr/>
          <p:nvPr/>
        </p:nvSpPr>
        <p:spPr bwMode="auto">
          <a:xfrm>
            <a:off x="4529934" y="3911570"/>
            <a:ext cx="1142982" cy="550862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63 142,5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8"/>
          <p:cNvSpPr/>
          <p:nvPr/>
        </p:nvSpPr>
        <p:spPr bwMode="auto">
          <a:xfrm>
            <a:off x="6140347" y="3911570"/>
            <a:ext cx="1142982" cy="550862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71 502,2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2" name="Picture 3" descr="C:\Users\Gon4iy\Desktop\Иконки\nurs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93" y="3624783"/>
            <a:ext cx="652170" cy="6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-108519" y="2874422"/>
            <a:ext cx="1449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ВРАЧИ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08519" y="4314582"/>
            <a:ext cx="1449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СМП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work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759831" cy="7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-108519" y="6045483"/>
            <a:ext cx="1449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ПРОЧИЕ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8"/>
          <p:cNvSpPr/>
          <p:nvPr/>
        </p:nvSpPr>
        <p:spPr bwMode="auto">
          <a:xfrm>
            <a:off x="1423751" y="5538439"/>
            <a:ext cx="1142982" cy="550862"/>
          </a:xfrm>
          <a:prstGeom prst="rect">
            <a:avLst/>
          </a:prstGeom>
          <a:solidFill>
            <a:srgbClr val="00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52 </a:t>
            </a:r>
            <a:r>
              <a:rPr lang="ru-RU" b="1" dirty="0" smtClean="0"/>
              <a:t>436,4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Rectangle 8"/>
          <p:cNvSpPr/>
          <p:nvPr/>
        </p:nvSpPr>
        <p:spPr bwMode="auto">
          <a:xfrm>
            <a:off x="2976149" y="5538439"/>
            <a:ext cx="1142982" cy="550862"/>
          </a:xfrm>
          <a:prstGeom prst="rect">
            <a:avLst/>
          </a:prstGeom>
          <a:solidFill>
            <a:srgbClr val="00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51 </a:t>
            </a:r>
            <a:r>
              <a:rPr lang="ru-RU" b="1" dirty="0" smtClean="0"/>
              <a:t>817,9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Rectangle 8"/>
          <p:cNvSpPr/>
          <p:nvPr/>
        </p:nvSpPr>
        <p:spPr bwMode="auto">
          <a:xfrm>
            <a:off x="4586562" y="5538439"/>
            <a:ext cx="1142982" cy="550862"/>
          </a:xfrm>
          <a:prstGeom prst="rect">
            <a:avLst/>
          </a:prstGeom>
          <a:solidFill>
            <a:srgbClr val="00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49 926,7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Rectangle 8"/>
          <p:cNvSpPr/>
          <p:nvPr/>
        </p:nvSpPr>
        <p:spPr bwMode="auto">
          <a:xfrm>
            <a:off x="6196974" y="5538439"/>
            <a:ext cx="1142982" cy="550862"/>
          </a:xfrm>
          <a:prstGeom prst="rect">
            <a:avLst/>
          </a:prstGeom>
          <a:solidFill>
            <a:srgbClr val="00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52 420,3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esktop\grow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6936" y="116632"/>
            <a:ext cx="917552" cy="9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596336" y="3883114"/>
            <a:ext cx="1623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+39/+13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96336" y="2348880"/>
            <a:ext cx="1623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+81/+34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96336" y="5539298"/>
            <a:ext cx="1623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+0/+5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0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0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2303928" y="2169040"/>
            <a:ext cx="1620000" cy="1620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92120" y="3933056"/>
            <a:ext cx="1260000" cy="1260000"/>
          </a:xfrm>
          <a:prstGeom prst="ellipse">
            <a:avLst/>
          </a:prstGeom>
          <a:solidFill>
            <a:srgbClr val="29797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97764" y="332656"/>
            <a:ext cx="2160000" cy="2160000"/>
            <a:chOff x="4500232" y="-27384"/>
            <a:chExt cx="2160000" cy="2160000"/>
          </a:xfrm>
        </p:grpSpPr>
        <p:sp>
          <p:nvSpPr>
            <p:cNvPr id="6" name="Овал 5"/>
            <p:cNvSpPr/>
            <p:nvPr/>
          </p:nvSpPr>
          <p:spPr>
            <a:xfrm>
              <a:off x="4500232" y="-27384"/>
              <a:ext cx="2160000" cy="2160000"/>
            </a:xfrm>
            <a:prstGeom prst="ellipse">
              <a:avLst/>
            </a:prstGeom>
            <a:solidFill>
              <a:srgbClr val="E74C3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 Box 13"/>
            <p:cNvSpPr txBox="1">
              <a:spLocks/>
            </p:cNvSpPr>
            <p:nvPr/>
          </p:nvSpPr>
          <p:spPr bwMode="auto">
            <a:xfrm>
              <a:off x="4974268" y="260648"/>
              <a:ext cx="11819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800" b="1" dirty="0" smtClean="0">
                  <a:solidFill>
                    <a:schemeClr val="bg1"/>
                  </a:solidFill>
                  <a:cs typeface="Arial" pitchFamily="34" charset="0"/>
                </a:rPr>
                <a:t>ГП №170</a:t>
              </a:r>
              <a:endParaRPr lang="de-DE" altLang="ru-RU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Box 13"/>
            <p:cNvSpPr txBox="1">
              <a:spLocks/>
            </p:cNvSpPr>
            <p:nvPr/>
          </p:nvSpPr>
          <p:spPr bwMode="auto">
            <a:xfrm>
              <a:off x="4758164" y="620688"/>
              <a:ext cx="16140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 dirty="0" smtClean="0">
                  <a:solidFill>
                    <a:schemeClr val="bg1"/>
                  </a:solidFill>
                  <a:cs typeface="Arial" pitchFamily="34" charset="0"/>
                </a:rPr>
                <a:t>1400</a:t>
              </a:r>
              <a:r>
                <a:rPr lang="ru-RU" altLang="ru-RU" sz="1400" b="1" i="1" dirty="0" smtClean="0">
                  <a:solidFill>
                    <a:schemeClr val="bg1"/>
                  </a:solidFill>
                  <a:cs typeface="Arial" pitchFamily="34" charset="0"/>
                </a:rPr>
                <a:t> посещений/смену</a:t>
              </a:r>
              <a:endParaRPr lang="de-DE" altLang="ru-RU" sz="12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3059" y="1689581"/>
            <a:ext cx="1649860" cy="1620000"/>
            <a:chOff x="149652" y="908720"/>
            <a:chExt cx="1649860" cy="1620000"/>
          </a:xfrm>
        </p:grpSpPr>
        <p:sp>
          <p:nvSpPr>
            <p:cNvPr id="15" name="Овал 14"/>
            <p:cNvSpPr/>
            <p:nvPr/>
          </p:nvSpPr>
          <p:spPr>
            <a:xfrm>
              <a:off x="179512" y="908720"/>
              <a:ext cx="1620000" cy="1620000"/>
            </a:xfrm>
            <a:prstGeom prst="ellipse">
              <a:avLst/>
            </a:prstGeom>
            <a:solidFill>
              <a:srgbClr val="27AEC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13"/>
            <p:cNvSpPr txBox="1">
              <a:spLocks/>
            </p:cNvSpPr>
            <p:nvPr/>
          </p:nvSpPr>
          <p:spPr bwMode="auto">
            <a:xfrm>
              <a:off x="365756" y="1063963"/>
              <a:ext cx="11819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  <a:cs typeface="Arial" pitchFamily="34" charset="0"/>
                </a:rPr>
                <a:t>Филиал 1</a:t>
              </a:r>
              <a:endParaRPr lang="de-DE" altLang="ru-RU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Box 13"/>
            <p:cNvSpPr txBox="1">
              <a:spLocks/>
            </p:cNvSpPr>
            <p:nvPr/>
          </p:nvSpPr>
          <p:spPr bwMode="auto">
            <a:xfrm>
              <a:off x="149652" y="1351995"/>
              <a:ext cx="1614036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 dirty="0" smtClean="0">
                  <a:solidFill>
                    <a:schemeClr val="bg1"/>
                  </a:solidFill>
                  <a:cs typeface="Arial" pitchFamily="34" charset="0"/>
                </a:rPr>
                <a:t>750</a:t>
              </a:r>
            </a:p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cs typeface="Arial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09892" y="2348880"/>
            <a:ext cx="1614036" cy="734308"/>
            <a:chOff x="2145285" y="1009757"/>
            <a:chExt cx="1614036" cy="734308"/>
          </a:xfrm>
        </p:grpSpPr>
        <p:sp>
          <p:nvSpPr>
            <p:cNvPr id="26" name="Text Box 13"/>
            <p:cNvSpPr txBox="1">
              <a:spLocks/>
            </p:cNvSpPr>
            <p:nvPr/>
          </p:nvSpPr>
          <p:spPr bwMode="auto">
            <a:xfrm>
              <a:off x="2309972" y="1009757"/>
              <a:ext cx="118190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  <a:cs typeface="Arial" pitchFamily="34" charset="0"/>
                </a:rPr>
                <a:t>Филиал 2</a:t>
              </a:r>
              <a:endParaRPr lang="de-DE" altLang="ru-RU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 Box 13"/>
            <p:cNvSpPr txBox="1">
              <a:spLocks/>
            </p:cNvSpPr>
            <p:nvPr/>
          </p:nvSpPr>
          <p:spPr bwMode="auto">
            <a:xfrm>
              <a:off x="2145285" y="1297789"/>
              <a:ext cx="1614036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 dirty="0" smtClean="0">
                  <a:solidFill>
                    <a:schemeClr val="bg1"/>
                  </a:solidFill>
                  <a:cs typeface="Arial" pitchFamily="34" charset="0"/>
                </a:rPr>
                <a:t>750</a:t>
              </a:r>
            </a:p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cs typeface="Arial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-187122" y="188640"/>
            <a:ext cx="4399082" cy="510778"/>
          </a:xfrm>
          <a:prstGeom prst="flowChartAlternateProces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поликлиники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13"/>
          <p:cNvSpPr txBox="1">
            <a:spLocks/>
          </p:cNvSpPr>
          <p:nvPr/>
        </p:nvSpPr>
        <p:spPr bwMode="auto">
          <a:xfrm>
            <a:off x="4398204" y="4077072"/>
            <a:ext cx="11819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cs typeface="Arial" pitchFamily="34" charset="0"/>
              </a:rPr>
              <a:t>Филиал 3</a:t>
            </a:r>
            <a:endParaRPr lang="de-DE" altLang="ru-RU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 Box 13"/>
          <p:cNvSpPr txBox="1">
            <a:spLocks/>
          </p:cNvSpPr>
          <p:nvPr/>
        </p:nvSpPr>
        <p:spPr bwMode="auto">
          <a:xfrm>
            <a:off x="4211960" y="4293096"/>
            <a:ext cx="1614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500</a:t>
            </a:r>
          </a:p>
          <a:p>
            <a:pPr algn="ctr"/>
            <a:r>
              <a:rPr lang="ru-RU" altLang="ru-RU" sz="1000" b="1" i="1" dirty="0" smtClean="0">
                <a:solidFill>
                  <a:schemeClr val="bg1"/>
                </a:solidFill>
                <a:cs typeface="Arial" pitchFamily="34" charset="0"/>
              </a:rPr>
              <a:t>посещений/смену</a:t>
            </a:r>
            <a:endParaRPr lang="de-DE" altLang="ru-RU" sz="1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 Box 13"/>
          <p:cNvSpPr txBox="1">
            <a:spLocks/>
          </p:cNvSpPr>
          <p:nvPr/>
        </p:nvSpPr>
        <p:spPr bwMode="auto">
          <a:xfrm>
            <a:off x="5205888" y="1484784"/>
            <a:ext cx="17423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29 </a:t>
            </a:r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терапевтических</a:t>
            </a:r>
          </a:p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участков</a:t>
            </a:r>
            <a:endParaRPr lang="de-DE" altLang="ru-RU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Box 13"/>
          <p:cNvSpPr txBox="1">
            <a:spLocks/>
          </p:cNvSpPr>
          <p:nvPr/>
        </p:nvSpPr>
        <p:spPr bwMode="auto">
          <a:xfrm>
            <a:off x="2411760" y="314096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19</a:t>
            </a:r>
          </a:p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участков</a:t>
            </a:r>
            <a:endParaRPr lang="de-DE" altLang="ru-RU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Box 13"/>
          <p:cNvSpPr txBox="1">
            <a:spLocks/>
          </p:cNvSpPr>
          <p:nvPr/>
        </p:nvSpPr>
        <p:spPr bwMode="auto">
          <a:xfrm>
            <a:off x="611560" y="2636912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23</a:t>
            </a:r>
          </a:p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cs typeface="Arial" pitchFamily="34" charset="0"/>
              </a:rPr>
              <a:t>участка</a:t>
            </a:r>
            <a:endParaRPr lang="de-DE" altLang="ru-RU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 Box 13"/>
          <p:cNvSpPr txBox="1">
            <a:spLocks/>
          </p:cNvSpPr>
          <p:nvPr/>
        </p:nvSpPr>
        <p:spPr bwMode="auto">
          <a:xfrm>
            <a:off x="4355976" y="4685074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b="1" i="1" dirty="0" smtClean="0">
                <a:solidFill>
                  <a:schemeClr val="bg1"/>
                </a:solidFill>
                <a:cs typeface="Arial" pitchFamily="34" charset="0"/>
              </a:rPr>
              <a:t>28</a:t>
            </a:r>
          </a:p>
          <a:p>
            <a:pPr algn="ctr"/>
            <a:r>
              <a:rPr lang="ru-RU" altLang="ru-RU" sz="1000" b="1" i="1" dirty="0" smtClean="0">
                <a:solidFill>
                  <a:schemeClr val="bg1"/>
                </a:solidFill>
                <a:cs typeface="Arial" pitchFamily="34" charset="0"/>
              </a:rPr>
              <a:t>участков</a:t>
            </a:r>
            <a:endParaRPr lang="de-DE" altLang="ru-RU" sz="10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74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97973"/>
          </a:solidFill>
          <a:ln w="317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8638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3043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32226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4020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85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31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77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23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  <a:defRPr/>
            </a:pPr>
            <a:endParaRPr lang="en-US" altLang="ru-RU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-187122" y="188640"/>
            <a:ext cx="3606994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2019 год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216" y="1796618"/>
            <a:ext cx="8525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ДАЛЬНЕЙШЕЕ УЛУЧШЕНИЕ ДОСТУПНОСТИ И КАЧЕСТВА</a:t>
            </a:r>
            <a:r>
              <a:rPr lang="en-US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ОКАЗАНИЯ ПЕРВИЧНОЙ МЕДИКО-САНИТАРНОЙ ПОМОЩИ НАСЕЛЕНИЮ С АКЦЕНТОМ НА ПРОФИЛАКТИКУ И РАННЕЕ ВЫЯВЛЕНИЕ СОЦИАЛЬНО ЗНАЧИМЫХ ЗАБОЛЕВАНИЙ</a:t>
            </a:r>
          </a:p>
          <a:p>
            <a:pPr eaLnBrk="0" hangingPunct="0">
              <a:defRPr/>
            </a:pPr>
            <a:endParaRPr lang="ru-RU" alt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 АКТИВНОЙ РАБОТЫ С ПАЦИЕНТАМИ СТАРШИХ ВОЗРАСТНЫХ ГРУПП И МАЛОМОБИЛЬНЫМИ ПАЦИЕНТАМИ</a:t>
            </a:r>
          </a:p>
          <a:p>
            <a:pPr eaLnBrk="0" hangingPunct="0">
              <a:defRPr/>
            </a:pPr>
            <a:endParaRPr lang="ru-RU" alt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ДАЛЬНЕЙШЕЕ РАЗВИТИЕ ПАТРОНАЖНОЙ СЛУЖБЫ, РАБОТЫ ВРАЧЕЙ-ГЕРИАТРОВ, ПАЛЛИАТИВНОЙ МЕДИЦИНСКОЙ ПОМОЩИ</a:t>
            </a:r>
          </a:p>
          <a:p>
            <a:pPr eaLnBrk="0" hangingPunct="0">
              <a:defRPr/>
            </a:pPr>
            <a:endParaRPr lang="ru-RU" alt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ПРИВЛЕЧЕНИЕ ОБЩЕСТВЕННЫХ ОРГАНИЗАЦИЙ К РЕШЕНИЮ ВОПРОСОВ СОЦИАЛЬНОЙ ПОДДЕРЖКИ НАСЕЛЕНИЯ</a:t>
            </a:r>
          </a:p>
          <a:p>
            <a:pPr eaLnBrk="0" hangingPunct="0">
              <a:defRPr/>
            </a:pP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 УЧАСТИЯ В ПРОГРАММЕ МЭРА МОСКВЫ «МОСКОВСКОЕ ДОЛГОЛЕТИЕ»</a:t>
            </a:r>
          </a:p>
          <a:p>
            <a:pPr eaLnBrk="0" hangingPunct="0">
              <a:defRPr/>
            </a:pP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МЕР ПО СОЦИАЛЬНОЙ ПОДДЕРЖКЕ И ЗАЩИТЕ РАБОТНИКОВ ЗДРАВООХРАНЕНИЯ</a:t>
            </a:r>
            <a:endParaRPr lang="en-US" alt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defRPr/>
            </a:pPr>
            <a:endParaRPr lang="en-US" alt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323528" y="1844824"/>
            <a:ext cx="258177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succ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28192" cy="13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ашивка 16"/>
          <p:cNvSpPr/>
          <p:nvPr/>
        </p:nvSpPr>
        <p:spPr>
          <a:xfrm>
            <a:off x="323528" y="3068960"/>
            <a:ext cx="258177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23528" y="3789040"/>
            <a:ext cx="258177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323528" y="4509120"/>
            <a:ext cx="258177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23528" y="5301240"/>
            <a:ext cx="258177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23528" y="6021320"/>
            <a:ext cx="258177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36512" y="3862405"/>
            <a:ext cx="9234260" cy="2995595"/>
          </a:xfrm>
          <a:prstGeom prst="rect">
            <a:avLst/>
          </a:prstGeom>
          <a:solidFill>
            <a:srgbClr val="297973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285816"/>
            <a:ext cx="3783985" cy="195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gp170@zdrav.mos.ru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www.170gp.ru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+7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(495)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381-99-34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1"/>
          <p:cNvSpPr txBox="1">
            <a:spLocks/>
          </p:cNvSpPr>
          <p:nvPr/>
        </p:nvSpPr>
        <p:spPr bwMode="auto">
          <a:xfrm>
            <a:off x="307053" y="1826240"/>
            <a:ext cx="84740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rgbClr val="4D4D4D"/>
                </a:solidFill>
                <a:latin typeface="Arial" charset="0"/>
              </a:rPr>
              <a:t>Спасибо за внимание</a:t>
            </a:r>
            <a:r>
              <a:rPr lang="ru-RU" altLang="ru-RU" sz="3600" b="1" dirty="0" smtClean="0">
                <a:solidFill>
                  <a:srgbClr val="4D4D4D"/>
                </a:solidFill>
                <a:latin typeface="Arial" charset="0"/>
              </a:rPr>
              <a:t>!</a:t>
            </a:r>
            <a:endParaRPr lang="de-DE" altLang="ru-RU" sz="3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0" name="Text Box 32"/>
          <p:cNvSpPr txBox="1">
            <a:spLocks/>
          </p:cNvSpPr>
          <p:nvPr/>
        </p:nvSpPr>
        <p:spPr bwMode="auto">
          <a:xfrm>
            <a:off x="414301" y="3142129"/>
            <a:ext cx="85563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Городская поликлиника № 170</a:t>
            </a:r>
            <a:endParaRPr lang="ru-RU" altLang="ru-RU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ine 94"/>
          <p:cNvSpPr>
            <a:spLocks noChangeShapeType="1"/>
          </p:cNvSpPr>
          <p:nvPr/>
        </p:nvSpPr>
        <p:spPr bwMode="auto">
          <a:xfrm>
            <a:off x="-52155" y="2852936"/>
            <a:ext cx="9192482" cy="0"/>
          </a:xfrm>
          <a:prstGeom prst="line">
            <a:avLst/>
          </a:prstGeom>
          <a:noFill/>
          <a:ln w="28575">
            <a:solidFill>
              <a:srgbClr val="29797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2" name="Рисунок 11" descr="dzn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8866" y="56157"/>
            <a:ext cx="1027630" cy="121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76056" y="129406"/>
            <a:ext cx="288032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здравоохранения города Москвы</a:t>
            </a:r>
            <a:endParaRPr lang="en-US" altLang="ru-RU" sz="1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7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6143600"/>
            <a:ext cx="5472100" cy="7144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508104" y="0"/>
            <a:ext cx="3627844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72100" y="-27384"/>
            <a:ext cx="3683184" cy="1054859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271246" y="3448726"/>
            <a:ext cx="5022809" cy="122314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-187122" y="188640"/>
            <a:ext cx="4975146" cy="510778"/>
          </a:xfrm>
          <a:prstGeom prst="flowChartAlternateProces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задачи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года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8104" y="0"/>
            <a:ext cx="0" cy="6885384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36512" y="2419438"/>
            <a:ext cx="270740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ИММУНИЗАЦИЯ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НАСЕЛЕНИЯ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ВСЕОБЩАЯ ДИСПАНСЕРИЗАЦИЯ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2" descr="C:\Users\Gon4iy\Desktop\Иконки\nurse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502" y="1381688"/>
            <a:ext cx="720000" cy="7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32398" y="1196752"/>
            <a:ext cx="1080000" cy="1078670"/>
          </a:xfrm>
          <a:prstGeom prst="ellipse">
            <a:avLst/>
          </a:prstGeom>
          <a:noFill/>
          <a:ln w="31750">
            <a:solidFill>
              <a:srgbClr val="297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915816" y="1196752"/>
            <a:ext cx="2464393" cy="1944216"/>
            <a:chOff x="2164550" y="1128928"/>
            <a:chExt cx="2464393" cy="194421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164550" y="2380647"/>
              <a:ext cx="2464393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СНИЖЕНИЕ ЗАБОЛЕВАЕМОСТИ,</a:t>
              </a:r>
            </a:p>
            <a:p>
              <a:pPr algn="ctr"/>
              <a:r>
                <a:rPr lang="ru-RU" altLang="ru-RU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ИНВАЛИДНОСТИ</a:t>
              </a:r>
            </a:p>
            <a:p>
              <a:pPr algn="ctr"/>
              <a:r>
                <a:rPr lang="ru-RU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 СМЕРТНОСТИ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790406" y="1128928"/>
              <a:ext cx="1080000" cy="1080000"/>
              <a:chOff x="2286350" y="1272944"/>
              <a:chExt cx="1080000" cy="1080000"/>
            </a:xfrm>
          </p:grpSpPr>
          <p:pic>
            <p:nvPicPr>
              <p:cNvPr id="3077" name="Picture 5" descr="C:\Users\user\Desktop\health-care (1)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920" y="1525048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Овал 25"/>
              <p:cNvSpPr/>
              <p:nvPr/>
            </p:nvSpPr>
            <p:spPr>
              <a:xfrm>
                <a:off x="2286350" y="1272944"/>
                <a:ext cx="1080000" cy="1080000"/>
              </a:xfrm>
              <a:prstGeom prst="ellipse">
                <a:avLst/>
              </a:prstGeom>
              <a:noFill/>
              <a:ln w="31750">
                <a:solidFill>
                  <a:srgbClr val="2979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3" name="Прямоугольник 32"/>
          <p:cNvSpPr/>
          <p:nvPr/>
        </p:nvSpPr>
        <p:spPr>
          <a:xfrm>
            <a:off x="-252536" y="5065731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ГАРАНТИРОВАННЫЙ ОБЪЕМ МЕДИЦИНСКОЙ ПОМОЩИ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ПРИКРЕПЛЕННОМУ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НАСЕЛЕНИЮ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" descr="C:\Users\user\Desktop\first-a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672" y="403969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701632" y="3861048"/>
            <a:ext cx="1062056" cy="1078670"/>
          </a:xfrm>
          <a:prstGeom prst="ellipse">
            <a:avLst/>
          </a:prstGeom>
          <a:noFill/>
          <a:ln w="31750">
            <a:solidFill>
              <a:srgbClr val="297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1158" name="Прямоугольник 561157"/>
          <p:cNvSpPr/>
          <p:nvPr/>
        </p:nvSpPr>
        <p:spPr>
          <a:xfrm>
            <a:off x="0" y="6021288"/>
            <a:ext cx="5508104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36512" y="3666728"/>
            <a:ext cx="5544616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-36512" y="908720"/>
            <a:ext cx="5508612" cy="122312"/>
          </a:xfrm>
          <a:prstGeom prst="rect">
            <a:avLst/>
          </a:prstGeom>
          <a:solidFill>
            <a:srgbClr val="3498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1159" name="Группа 561158"/>
          <p:cNvGrpSpPr/>
          <p:nvPr/>
        </p:nvGrpSpPr>
        <p:grpSpPr>
          <a:xfrm>
            <a:off x="3563888" y="3861048"/>
            <a:ext cx="1062056" cy="1078670"/>
            <a:chOff x="3851920" y="4077072"/>
            <a:chExt cx="1062056" cy="1078670"/>
          </a:xfrm>
        </p:grpSpPr>
        <p:pic>
          <p:nvPicPr>
            <p:cNvPr id="3078" name="Picture 6" descr="C:\Users\user\Desktop\medici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22116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Овал 57"/>
            <p:cNvSpPr/>
            <p:nvPr/>
          </p:nvSpPr>
          <p:spPr>
            <a:xfrm>
              <a:off x="3851920" y="4077072"/>
              <a:ext cx="1062056" cy="1078670"/>
            </a:xfrm>
            <a:prstGeom prst="ellipse">
              <a:avLst/>
            </a:prstGeom>
            <a:noFill/>
            <a:ln w="31750">
              <a:solidFill>
                <a:srgbClr val="297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2627784" y="5085184"/>
            <a:ext cx="30243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МЕДИЦИНСКОЕ И ЛЕКАРСТВЕННОЕ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ЛЬГОТНЫХ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КАТЕГОРИЙ НАСЕЛЕНИЯ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xmlns="" val="992523740"/>
              </p:ext>
            </p:extLst>
          </p:nvPr>
        </p:nvGraphicFramePr>
        <p:xfrm>
          <a:off x="5472099" y="3717032"/>
          <a:ext cx="366384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508104" y="-27384"/>
            <a:ext cx="3647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СТРУКТУРА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ПРИКРЕПЛЕННОГО НАСЕЛЕНИЯ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РАЙОНАМ И ВОЗРАСТАМ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308705371"/>
              </p:ext>
            </p:extLst>
          </p:nvPr>
        </p:nvGraphicFramePr>
        <p:xfrm>
          <a:off x="5292081" y="850942"/>
          <a:ext cx="3863204" cy="289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79512" y="6300028"/>
            <a:ext cx="512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173 358 ЧЕЛОВЕК ПРИКРЕПЛЕННОГО НАСЕЛЕНИЯ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472100" y="3717032"/>
            <a:ext cx="3663848" cy="0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6255628" y="1002214"/>
            <a:ext cx="2492836" cy="528252"/>
            <a:chOff x="6444208" y="1095708"/>
            <a:chExt cx="2492836" cy="528252"/>
          </a:xfrm>
        </p:grpSpPr>
        <p:sp>
          <p:nvSpPr>
            <p:cNvPr id="5" name="TextBox 4"/>
            <p:cNvSpPr txBox="1"/>
            <p:nvPr/>
          </p:nvSpPr>
          <p:spPr>
            <a:xfrm>
              <a:off x="6848812" y="1095708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8,8% (15 200 чел.)</a:t>
              </a:r>
              <a:endParaRPr lang="ru-RU" sz="1600" b="1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444208" y="1448856"/>
              <a:ext cx="288032" cy="175104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732240" y="1434262"/>
              <a:ext cx="1880592" cy="176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7092279" y="2780928"/>
            <a:ext cx="2376265" cy="377543"/>
            <a:chOff x="6228184" y="1429422"/>
            <a:chExt cx="2771462" cy="377543"/>
          </a:xfrm>
        </p:grpSpPr>
        <p:sp>
          <p:nvSpPr>
            <p:cNvPr id="59" name="TextBox 58"/>
            <p:cNvSpPr txBox="1"/>
            <p:nvPr/>
          </p:nvSpPr>
          <p:spPr>
            <a:xfrm>
              <a:off x="6294506" y="1429422"/>
              <a:ext cx="2705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85,5% (148 358 чел.)</a:t>
              </a:r>
              <a:endParaRPr lang="ru-RU" sz="1600" b="1" dirty="0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228184" y="1492636"/>
              <a:ext cx="180020" cy="31432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408204" y="1806965"/>
              <a:ext cx="2052228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7308304" y="6093296"/>
            <a:ext cx="190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67,7%</a:t>
            </a:r>
          </a:p>
          <a:p>
            <a:pPr algn="ctr"/>
            <a:r>
              <a:rPr lang="ru-RU" sz="1600" b="1" dirty="0" smtClean="0"/>
              <a:t> (117 304 чел.)</a:t>
            </a:r>
            <a:endParaRPr lang="ru-RU" sz="1600" b="1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313692" y="6669360"/>
            <a:ext cx="1722804" cy="871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984268" y="6381327"/>
            <a:ext cx="329424" cy="2923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71752" y="5004465"/>
            <a:ext cx="176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32,3%</a:t>
            </a:r>
          </a:p>
          <a:p>
            <a:pPr algn="ctr"/>
            <a:r>
              <a:rPr lang="ru-RU" sz="1600" b="1" dirty="0" smtClean="0"/>
              <a:t> (56 054 чел.)</a:t>
            </a:r>
            <a:endParaRPr lang="ru-RU" sz="1600" b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427092" y="5589240"/>
            <a:ext cx="153739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372200" y="5235273"/>
            <a:ext cx="1054892" cy="35396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5868144" y="1376832"/>
            <a:ext cx="3024336" cy="359920"/>
            <a:chOff x="5904324" y="1095708"/>
            <a:chExt cx="3024336" cy="359920"/>
          </a:xfrm>
        </p:grpSpPr>
        <p:sp>
          <p:nvSpPr>
            <p:cNvPr id="49" name="TextBox 48"/>
            <p:cNvSpPr txBox="1"/>
            <p:nvPr/>
          </p:nvSpPr>
          <p:spPr>
            <a:xfrm>
              <a:off x="6840428" y="1095708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5,7% (9 800 чел.)</a:t>
              </a:r>
              <a:endParaRPr lang="ru-RU" sz="1600" b="1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5904324" y="1448856"/>
              <a:ext cx="827916" cy="677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732240" y="1451932"/>
              <a:ext cx="172819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6944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6" y="1177082"/>
            <a:ext cx="9167556" cy="36000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ОТДЕЛЕНИЕ ВРАЧЕЙ ОБЩЕЙ ПРАКТИКИ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34662"/>
            <a:ext cx="9144000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СКВОЗНЫЕ СПЕЦИАЛИЗИРОВАННЫЕ ОТДЕЛЕНИЯ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94702"/>
            <a:ext cx="9144000" cy="35170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ОТДЕЛЕНИЕ МЕДИЦИНСКОЙ ПОМОЩИ НА ДОМУ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3556" y="2204864"/>
            <a:ext cx="9179818" cy="36000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ЛУЧЕВОЙ ДИАГНОСТИКИ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3556" y="2567598"/>
            <a:ext cx="9179818" cy="36000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 ДИАГНОСТИКИ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925344"/>
            <a:ext cx="9144000" cy="36000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КАРДИОЛОГИИ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23556" y="3285344"/>
            <a:ext cx="9179818" cy="36000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НЕВРОЛОГИИ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645344"/>
            <a:ext cx="9144000" cy="36000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ОТДЕЛЕНИЕ ОБЩЕЙ ХИРУРГИИ С УРОЛОГИЕЙ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23556" y="4005344"/>
            <a:ext cx="9182069" cy="36000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ЭНДОКРИНОЛОГИИ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" y="4365344"/>
            <a:ext cx="9143999" cy="36000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КЛИНИКО-ДИАГНОСТИЧЕСКАЯ ЛАБОРАТОРИЯ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-4641" y="4725344"/>
            <a:ext cx="9160903" cy="36000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ПРОФИЛАКТИКИ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ЦЕНТРОМ ЗДОРОВЬЯ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809" y="5085344"/>
            <a:ext cx="9144001" cy="36000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ОТДЕЛЕНИЕ ФИЗИОТЕРАПИИ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-4643" y="5445344"/>
            <a:ext cx="9160905" cy="36000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ДНЕВНОЙ СТАЦИОНАР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52320" y="817047"/>
            <a:ext cx="581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Ф1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028384" y="817047"/>
            <a:ext cx="4877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Ф2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532440" y="817047"/>
            <a:ext cx="4877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Ф3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-187122" y="188640"/>
            <a:ext cx="4255066" cy="510778"/>
          </a:xfrm>
          <a:prstGeom prst="flowChartAlternateProces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614456" y="817047"/>
            <a:ext cx="9098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ГП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170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6922032" y="50556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529784" y="50556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8604448" y="505564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7529784" y="433556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8" name="Прямоугольник 287"/>
          <p:cNvSpPr/>
          <p:nvPr/>
        </p:nvSpPr>
        <p:spPr>
          <a:xfrm>
            <a:off x="8105848" y="433556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8604448" y="433556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3809" y="5805344"/>
            <a:ext cx="9154705" cy="360000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ПАТРОНАЖНАЯ СЛУЖБА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-25920" y="6165344"/>
            <a:ext cx="9184434" cy="360000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КАБИНЕТ ПАЛЛИАТИВНОЙ МЕДИЦИНСКОЙ ПОМОЩИ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6953720" y="181520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7524328" y="181520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4" name="Прямоугольник 303"/>
          <p:cNvSpPr/>
          <p:nvPr/>
        </p:nvSpPr>
        <p:spPr>
          <a:xfrm>
            <a:off x="8681912" y="181520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chemeClr val="bg1"/>
                </a:solidFill>
              </a:rPr>
              <a:t>X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9" name="Picture 5" descr="C:\Users\user\Desktop\checked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488" y="1196792"/>
            <a:ext cx="28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 descr="C:\Users\user\Desktop\checked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68" y="1196792"/>
            <a:ext cx="28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:\Users\user\Desktop\checked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304" y="1196792"/>
            <a:ext cx="28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 descr="C:\Users\user\Desktop\checked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32" y="1196752"/>
            <a:ext cx="28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Группа 93"/>
          <p:cNvGrpSpPr/>
          <p:nvPr/>
        </p:nvGrpSpPr>
        <p:grpSpPr>
          <a:xfrm>
            <a:off x="7020272" y="1556792"/>
            <a:ext cx="1944184" cy="360040"/>
            <a:chOff x="7020304" y="1196752"/>
            <a:chExt cx="1944184" cy="360040"/>
          </a:xfrm>
        </p:grpSpPr>
        <p:pic>
          <p:nvPicPr>
            <p:cNvPr id="95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Группа 98"/>
          <p:cNvGrpSpPr/>
          <p:nvPr/>
        </p:nvGrpSpPr>
        <p:grpSpPr>
          <a:xfrm>
            <a:off x="7020272" y="2204864"/>
            <a:ext cx="1944184" cy="360040"/>
            <a:chOff x="7020304" y="1196752"/>
            <a:chExt cx="1944184" cy="360040"/>
          </a:xfrm>
        </p:grpSpPr>
        <p:pic>
          <p:nvPicPr>
            <p:cNvPr id="101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>
          <a:xfrm>
            <a:off x="7020272" y="2564904"/>
            <a:ext cx="1944184" cy="360040"/>
            <a:chOff x="7020304" y="1196752"/>
            <a:chExt cx="1944184" cy="360040"/>
          </a:xfrm>
        </p:grpSpPr>
        <p:pic>
          <p:nvPicPr>
            <p:cNvPr id="109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Группа 117"/>
          <p:cNvGrpSpPr/>
          <p:nvPr/>
        </p:nvGrpSpPr>
        <p:grpSpPr>
          <a:xfrm>
            <a:off x="7020272" y="3284984"/>
            <a:ext cx="1944184" cy="360040"/>
            <a:chOff x="7020304" y="1196752"/>
            <a:chExt cx="1944184" cy="360040"/>
          </a:xfrm>
        </p:grpSpPr>
        <p:pic>
          <p:nvPicPr>
            <p:cNvPr id="119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/>
          <p:cNvGrpSpPr/>
          <p:nvPr/>
        </p:nvGrpSpPr>
        <p:grpSpPr>
          <a:xfrm>
            <a:off x="7020272" y="3645024"/>
            <a:ext cx="1944184" cy="360040"/>
            <a:chOff x="7020304" y="1196752"/>
            <a:chExt cx="1944184" cy="360040"/>
          </a:xfrm>
        </p:grpSpPr>
        <p:pic>
          <p:nvPicPr>
            <p:cNvPr id="124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7020272" y="4005064"/>
            <a:ext cx="1944184" cy="360040"/>
            <a:chOff x="7020304" y="1196752"/>
            <a:chExt cx="1944184" cy="360040"/>
          </a:xfrm>
        </p:grpSpPr>
        <p:pic>
          <p:nvPicPr>
            <p:cNvPr id="129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" name="Группа 132"/>
          <p:cNvGrpSpPr/>
          <p:nvPr/>
        </p:nvGrpSpPr>
        <p:grpSpPr>
          <a:xfrm>
            <a:off x="7020304" y="4725144"/>
            <a:ext cx="1944184" cy="360040"/>
            <a:chOff x="7020304" y="1196752"/>
            <a:chExt cx="1944184" cy="360040"/>
          </a:xfrm>
        </p:grpSpPr>
        <p:pic>
          <p:nvPicPr>
            <p:cNvPr id="134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8" name="Группа 137"/>
          <p:cNvGrpSpPr/>
          <p:nvPr/>
        </p:nvGrpSpPr>
        <p:grpSpPr>
          <a:xfrm>
            <a:off x="7020304" y="5445224"/>
            <a:ext cx="1944184" cy="360040"/>
            <a:chOff x="7020304" y="1196752"/>
            <a:chExt cx="1944184" cy="360040"/>
          </a:xfrm>
        </p:grpSpPr>
        <p:pic>
          <p:nvPicPr>
            <p:cNvPr id="139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4" name="Группа 143"/>
          <p:cNvGrpSpPr/>
          <p:nvPr/>
        </p:nvGrpSpPr>
        <p:grpSpPr>
          <a:xfrm>
            <a:off x="7020272" y="5805264"/>
            <a:ext cx="1944184" cy="360040"/>
            <a:chOff x="7020304" y="1196752"/>
            <a:chExt cx="1944184" cy="360040"/>
          </a:xfrm>
        </p:grpSpPr>
        <p:pic>
          <p:nvPicPr>
            <p:cNvPr id="145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Группа 148"/>
          <p:cNvGrpSpPr/>
          <p:nvPr/>
        </p:nvGrpSpPr>
        <p:grpSpPr>
          <a:xfrm>
            <a:off x="7020304" y="6165304"/>
            <a:ext cx="1944184" cy="360040"/>
            <a:chOff x="7020304" y="1196752"/>
            <a:chExt cx="1944184" cy="360040"/>
          </a:xfrm>
        </p:grpSpPr>
        <p:pic>
          <p:nvPicPr>
            <p:cNvPr id="152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0" name="Picture 5" descr="C:\Users\user\Desktop\checked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4824"/>
            <a:ext cx="28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5" descr="C:\Users\user\Desktop\checked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85224"/>
            <a:ext cx="28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5" descr="C:\Users\user\Desktop\checked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288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Группа 92"/>
          <p:cNvGrpSpPr/>
          <p:nvPr/>
        </p:nvGrpSpPr>
        <p:grpSpPr>
          <a:xfrm>
            <a:off x="7020304" y="2924944"/>
            <a:ext cx="1944184" cy="360040"/>
            <a:chOff x="7020304" y="1196752"/>
            <a:chExt cx="1944184" cy="360040"/>
          </a:xfrm>
        </p:grpSpPr>
        <p:pic>
          <p:nvPicPr>
            <p:cNvPr id="100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8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68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304" y="119679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5" descr="C:\Users\user\Desktop\checked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32" y="1196752"/>
              <a:ext cx="288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9113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541644861"/>
              </p:ext>
            </p:extLst>
          </p:nvPr>
        </p:nvGraphicFramePr>
        <p:xfrm>
          <a:off x="179512" y="1077997"/>
          <a:ext cx="92170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-22945" y="3861047"/>
            <a:ext cx="9144000" cy="334779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150" y="6403506"/>
            <a:ext cx="9144000" cy="454494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 rot="16200000">
            <a:off x="3470048" y="729553"/>
            <a:ext cx="2203903" cy="9144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-187122" y="181918"/>
            <a:ext cx="6847354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врачей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 в 2018 году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75566463"/>
              </p:ext>
            </p:extLst>
          </p:nvPr>
        </p:nvGraphicFramePr>
        <p:xfrm>
          <a:off x="-59771" y="4210394"/>
          <a:ext cx="4991811" cy="243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71800" y="836712"/>
            <a:ext cx="3711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АМБУЛАТОРНЫЕ ПОСЕЩЕНИЯ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17772" y="3861048"/>
            <a:ext cx="5049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АМБУЛАТОРНЫХ ПОСЕЩЕНИЙ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3745679" y="5239321"/>
            <a:ext cx="2229856" cy="142866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634692623"/>
              </p:ext>
            </p:extLst>
          </p:nvPr>
        </p:nvGraphicFramePr>
        <p:xfrm>
          <a:off x="4716016" y="4297451"/>
          <a:ext cx="4824536" cy="252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396794" y="3861048"/>
            <a:ext cx="3207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ПОСЕЩЕНИЯ НА ДОМУ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6794" y="6453336"/>
            <a:ext cx="3207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 26 337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7544" y="6453336"/>
            <a:ext cx="3495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 694 614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15616" y="4221088"/>
            <a:ext cx="3096344" cy="504056"/>
            <a:chOff x="6372200" y="1191912"/>
            <a:chExt cx="2592288" cy="504056"/>
          </a:xfrm>
        </p:grpSpPr>
        <p:sp>
          <p:nvSpPr>
            <p:cNvPr id="26" name="TextBox 25"/>
            <p:cNvSpPr txBox="1"/>
            <p:nvPr/>
          </p:nvSpPr>
          <p:spPr>
            <a:xfrm>
              <a:off x="6876256" y="1191912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155 977 (22,5%)</a:t>
              </a:r>
              <a:endParaRPr lang="ru-RU" sz="1600" b="1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372200" y="1506270"/>
              <a:ext cx="504056" cy="18969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876256" y="1490522"/>
              <a:ext cx="1244231" cy="1574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1979712" y="5877272"/>
            <a:ext cx="2520280" cy="377543"/>
            <a:chOff x="6228184" y="1429422"/>
            <a:chExt cx="2520280" cy="377543"/>
          </a:xfrm>
        </p:grpSpPr>
        <p:sp>
          <p:nvSpPr>
            <p:cNvPr id="37" name="TextBox 36"/>
            <p:cNvSpPr txBox="1"/>
            <p:nvPr/>
          </p:nvSpPr>
          <p:spPr>
            <a:xfrm>
              <a:off x="6390202" y="1429422"/>
              <a:ext cx="2358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538 637 (77,5%)</a:t>
              </a:r>
              <a:endParaRPr lang="ru-RU" sz="1600" b="1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28184" y="1492636"/>
              <a:ext cx="180020" cy="31432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08204" y="1806965"/>
              <a:ext cx="147616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174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-187122" y="181918"/>
            <a:ext cx="6775346" cy="510778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0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sz="2400" b="1" dirty="0" smtClean="0">
                <a:solidFill>
                  <a:srgbClr val="45E9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заболеваемости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2018 году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999902467"/>
              </p:ext>
            </p:extLst>
          </p:nvPr>
        </p:nvGraphicFramePr>
        <p:xfrm>
          <a:off x="-187122" y="908720"/>
          <a:ext cx="915161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390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496" y="6167045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ВСЕГО ПРОВЕДЕНО 36 017 ОСМОТРОВ (ВЫПОЛНЕНИЕ ПЛАНА СОСТАВИЛО 99%)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ВПЕРВЫЕ ЗАРЕГИСТРИРОВАНО 783 ЗАБОЛЕВАНИЯ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-27384"/>
            <a:ext cx="9180512" cy="648072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9406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ОТДЕЛЕНИЯ МЕДИЦИНСКОЙ ПРОФИЛАКТИКИ И ЦЕНТРА ЗДОРОВЬЯ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340" y="3090446"/>
            <a:ext cx="3942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ПРИНЯЛО УЧАСТИЕ 4 117 ЧЕЛОВЕК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 descr="C:\Users\user\Desktop\three-us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647992" cy="6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calend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1600" y="1628800"/>
            <a:ext cx="3888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ЗА 2018 ГОД ПРОВЕДЕНО 22 АКЦИИ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G-20190114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9"/>
            <a:ext cx="4139952" cy="5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5536" y="4368006"/>
            <a:ext cx="4824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УЧАСТИЕ В ПРОЕКТЕ «МОСКОВСКОЕ ДОЛГОЛЕТИЕ»</a:t>
            </a:r>
          </a:p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ПРОВЕДЕНО 175 ЛЕКЦИЙ</a:t>
            </a:r>
          </a:p>
          <a:p>
            <a:pPr algn="ctr">
              <a:defRPr/>
            </a:pP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 descr="C:\Users\user\Desktop\warning-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5998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2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44016" y="3692717"/>
            <a:ext cx="4499984" cy="3165283"/>
          </a:xfrm>
          <a:prstGeom prst="rect">
            <a:avLst/>
          </a:prstGeom>
          <a:solidFill>
            <a:srgbClr val="297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1143004" y="3356988"/>
            <a:ext cx="6858000" cy="144023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-36513" y="3573015"/>
            <a:ext cx="9213914" cy="119701"/>
          </a:xfrm>
          <a:prstGeom prst="rect">
            <a:avLst/>
          </a:prstGeom>
          <a:solidFill>
            <a:srgbClr val="40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user\Desktop\IMG-20190114-WA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41" b="8310"/>
          <a:stretch/>
        </p:blipFill>
        <p:spPr bwMode="auto">
          <a:xfrm>
            <a:off x="4644016" y="-7591"/>
            <a:ext cx="4533384" cy="3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IMG-20190114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92718"/>
            <a:ext cx="4499990" cy="31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-20190114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591"/>
            <a:ext cx="4536503" cy="3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08520" y="4277995"/>
            <a:ext cx="44999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КАЖДУЮ НЕДЕЛЮ ПРОВОДЯТСЯ ШКОЛЫ ПРОФИЛАКТИКИ ИНФАРКТА И ИНСУЛЬТА</a:t>
            </a:r>
          </a:p>
          <a:p>
            <a:pPr algn="ctr">
              <a:defRPr/>
            </a:pPr>
            <a:endParaRPr lang="ru-RU" altLang="ko-K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2018 ГОД БЫЛО ПРОВЕДЕНО 75 ШКОЛ, ПРОШЛО ОБУЧЕНИЕ 366 ЧЕЛОВЕК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5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36512" y="-27384"/>
            <a:ext cx="9180512" cy="1224136"/>
          </a:xfrm>
          <a:prstGeom prst="rect">
            <a:avLst/>
          </a:prstGeom>
          <a:solidFill>
            <a:srgbClr val="2D8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129406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ПЕРЕХОД ВРАЧЕЙ-ТЕРАПЕВТОВ УЧАСТКОВОЙ СЛУЖБЫ НА ФУНКЦИОНАЛ ВРАЧА ОБЩЕЙ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ПРАКТИКИ и ОРГАНИЗАЦИЯ ПАТРОНАЖНОЙ </a:t>
            </a:r>
            <a:r>
              <a:rPr lang="ru-RU" b="1" dirty="0" smtClean="0">
                <a:solidFill>
                  <a:schemeClr val="bg1"/>
                </a:solidFill>
              </a:rPr>
              <a:t>СЛУЖБЫ ПО </a:t>
            </a:r>
            <a:r>
              <a:rPr lang="ru-RU" b="1" dirty="0">
                <a:solidFill>
                  <a:schemeClr val="bg1"/>
                </a:solidFill>
              </a:rPr>
              <a:t>ОКАЗАНИЮ ПЛАНОВОЙ </a:t>
            </a:r>
            <a:r>
              <a:rPr lang="ru-RU" b="1" dirty="0" smtClean="0">
                <a:solidFill>
                  <a:schemeClr val="bg1"/>
                </a:solidFill>
              </a:rPr>
              <a:t>ПЕРВИЧНОЙ МЕДИКО-САНИТАРНОЙ </a:t>
            </a:r>
            <a:r>
              <a:rPr lang="ru-RU" b="1" dirty="0">
                <a:solidFill>
                  <a:schemeClr val="bg1"/>
                </a:solidFill>
              </a:rPr>
              <a:t>ПОМОЩИ НА </a:t>
            </a:r>
            <a:r>
              <a:rPr lang="ru-RU" b="1" dirty="0" smtClean="0">
                <a:solidFill>
                  <a:schemeClr val="bg1"/>
                </a:solidFill>
              </a:rPr>
              <a:t>ДОМУ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7866" y="2384881"/>
            <a:ext cx="5796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Возможность получить направления на все необходимые инструментальные и лабораторные исследования у врача общей практики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7866" y="1446384"/>
            <a:ext cx="5796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Пациенту больше не нужно посещать нескольких врачей первого уровня для постановки диагноза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275856" y="1556792"/>
            <a:ext cx="216865" cy="180000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TextBox 44"/>
          <p:cNvSpPr txBox="1"/>
          <p:nvPr/>
        </p:nvSpPr>
        <p:spPr>
          <a:xfrm>
            <a:off x="3347866" y="3534107"/>
            <a:ext cx="5796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Сокращение времени от первичного посещения поликлиники до поставки диагноза и составления программы лечения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2165955"/>
            <a:ext cx="2304256" cy="1368152"/>
            <a:chOff x="1122385" y="1124744"/>
            <a:chExt cx="2438161" cy="1443015"/>
          </a:xfrm>
        </p:grpSpPr>
        <p:pic>
          <p:nvPicPr>
            <p:cNvPr id="2055" name="Picture 7" descr="C:\Users\user\Desktop\hospi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124744"/>
              <a:ext cx="1508826" cy="144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user\Desktop\happy-student-jumping-to-celebrate-for-finishing-class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85" y="1583414"/>
              <a:ext cx="984345" cy="98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3347866" y="4985498"/>
            <a:ext cx="5796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Осмотр на дому пациентов, включая выписку и доставку лекарственных препаратов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7866" y="5940569"/>
            <a:ext cx="5796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Тесное взаимодействие и постоянный контакт с социальными службами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2" descr="C:\Users\user\Desktop\emergency-ambulan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25536"/>
            <a:ext cx="1709205" cy="15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  <a:ln w="38100">
            <a:solidFill>
              <a:srgbClr val="2979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3275856" y="2456912"/>
            <a:ext cx="216865" cy="180000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Овал 56"/>
          <p:cNvSpPr/>
          <p:nvPr/>
        </p:nvSpPr>
        <p:spPr>
          <a:xfrm>
            <a:off x="3285295" y="3645024"/>
            <a:ext cx="216865" cy="180000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Овал 57"/>
          <p:cNvSpPr/>
          <p:nvPr/>
        </p:nvSpPr>
        <p:spPr>
          <a:xfrm>
            <a:off x="3276697" y="5121208"/>
            <a:ext cx="216865" cy="180000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Овал 58"/>
          <p:cNvSpPr/>
          <p:nvPr/>
        </p:nvSpPr>
        <p:spPr>
          <a:xfrm>
            <a:off x="3276697" y="6021288"/>
            <a:ext cx="216865" cy="180000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291995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878</Words>
  <Application>Microsoft Office PowerPoint</Application>
  <PresentationFormat>Экран (4:3)</PresentationFormat>
  <Paragraphs>258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ЧС</cp:lastModifiedBy>
  <cp:revision>812</cp:revision>
  <cp:lastPrinted>2019-01-10T09:44:52Z</cp:lastPrinted>
  <dcterms:created xsi:type="dcterms:W3CDTF">2015-09-01T14:33:06Z</dcterms:created>
  <dcterms:modified xsi:type="dcterms:W3CDTF">2019-01-15T13:54:34Z</dcterms:modified>
</cp:coreProperties>
</file>